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6A229-0F22-E595-F409-DD13551D54D5}" v="361" dt="2024-07-31T20:26:24.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EBEE53B9-E481-4087-BF1F-AC40B732B7EF}"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9834A4A-0DD7-4C7A-8934-2CD1032692F0}">
      <dgm:prSet/>
      <dgm:spPr/>
      <dgm:t>
        <a:bodyPr/>
        <a:lstStyle/>
        <a:p>
          <a:pPr>
            <a:lnSpc>
              <a:spcPct val="100000"/>
            </a:lnSpc>
          </a:pPr>
          <a:r>
            <a:rPr lang="en-GB"/>
            <a:t>- To recommend crops based on input features such as weather conditions, soil characteristics, and historical crop data.</a:t>
          </a:r>
          <a:endParaRPr lang="en-US"/>
        </a:p>
      </dgm:t>
    </dgm:pt>
    <dgm:pt modelId="{2682901F-BBD5-426B-8F3E-A84104052D1F}" type="parTrans" cxnId="{BEFBA697-0DA9-43CE-BF64-799F1745771E}">
      <dgm:prSet/>
      <dgm:spPr/>
      <dgm:t>
        <a:bodyPr/>
        <a:lstStyle/>
        <a:p>
          <a:endParaRPr lang="en-US"/>
        </a:p>
      </dgm:t>
    </dgm:pt>
    <dgm:pt modelId="{ADA2EA89-BA74-4D46-96E5-3B358186ED42}" type="sibTrans" cxnId="{BEFBA697-0DA9-43CE-BF64-799F1745771E}">
      <dgm:prSet/>
      <dgm:spPr/>
      <dgm:t>
        <a:bodyPr/>
        <a:lstStyle/>
        <a:p>
          <a:endParaRPr lang="en-US"/>
        </a:p>
      </dgm:t>
    </dgm:pt>
    <dgm:pt modelId="{BEDA95CF-B65E-4300-B96F-13E47328C445}">
      <dgm:prSet/>
      <dgm:spPr/>
      <dgm:t>
        <a:bodyPr/>
        <a:lstStyle/>
        <a:p>
          <a:pPr>
            <a:lnSpc>
              <a:spcPct val="100000"/>
            </a:lnSpc>
          </a:pPr>
          <a:r>
            <a:rPr lang="en-GB"/>
            <a:t>- To provide actionable recommendations to farmers for optimizing farming practices.</a:t>
          </a:r>
          <a:endParaRPr lang="en-US"/>
        </a:p>
      </dgm:t>
    </dgm:pt>
    <dgm:pt modelId="{A1878831-CEEC-4E9E-BBA0-CB59C37C9C49}" type="parTrans" cxnId="{486B8A76-782A-469A-AE71-022FBCF6109A}">
      <dgm:prSet/>
      <dgm:spPr/>
      <dgm:t>
        <a:bodyPr/>
        <a:lstStyle/>
        <a:p>
          <a:endParaRPr lang="en-US"/>
        </a:p>
      </dgm:t>
    </dgm:pt>
    <dgm:pt modelId="{2365B755-2117-4B66-9CE7-9C88475C505D}" type="sibTrans" cxnId="{486B8A76-782A-469A-AE71-022FBCF6109A}">
      <dgm:prSet/>
      <dgm:spPr/>
      <dgm:t>
        <a:bodyPr/>
        <a:lstStyle/>
        <a:p>
          <a:endParaRPr lang="en-US"/>
        </a:p>
      </dgm:t>
    </dgm:pt>
    <dgm:pt modelId="{1673F5FF-2AA9-47FE-85F6-BD784E181587}">
      <dgm:prSet/>
      <dgm:spPr/>
      <dgm:t>
        <a:bodyPr/>
        <a:lstStyle/>
        <a:p>
          <a:pPr>
            <a:lnSpc>
              <a:spcPct val="100000"/>
            </a:lnSpc>
          </a:pPr>
          <a:r>
            <a:rPr lang="en-GB"/>
            <a:t>- To contribute to achieving SDG 2: Zero Hunger by enhancing food security and promoting sustainable agriculture.</a:t>
          </a:r>
          <a:endParaRPr lang="en-US"/>
        </a:p>
      </dgm:t>
    </dgm:pt>
    <dgm:pt modelId="{302DA735-4576-4A3E-8377-7E79BC638909}" type="parTrans" cxnId="{6CD4897D-D8D5-4860-BD4C-A5ADA52CD16A}">
      <dgm:prSet/>
      <dgm:spPr/>
      <dgm:t>
        <a:bodyPr/>
        <a:lstStyle/>
        <a:p>
          <a:endParaRPr lang="en-US"/>
        </a:p>
      </dgm:t>
    </dgm:pt>
    <dgm:pt modelId="{4E46E06E-5E9C-4CE5-B90E-26EE2E76E34D}" type="sibTrans" cxnId="{6CD4897D-D8D5-4860-BD4C-A5ADA52CD16A}">
      <dgm:prSet/>
      <dgm:spPr/>
      <dgm:t>
        <a:bodyPr/>
        <a:lstStyle/>
        <a:p>
          <a:endParaRPr lang="en-US"/>
        </a:p>
      </dgm:t>
    </dgm:pt>
    <dgm:pt modelId="{3818AE19-2724-4F5D-9877-072DF10A9F95}" type="pres">
      <dgm:prSet presAssocID="{EBEE53B9-E481-4087-BF1F-AC40B732B7EF}" presName="root" presStyleCnt="0">
        <dgm:presLayoutVars>
          <dgm:dir/>
          <dgm:resizeHandles val="exact"/>
        </dgm:presLayoutVars>
      </dgm:prSet>
      <dgm:spPr/>
    </dgm:pt>
    <dgm:pt modelId="{43C8541A-EBBB-4D7E-985F-A15F48E01316}" type="pres">
      <dgm:prSet presAssocID="{79834A4A-0DD7-4C7A-8934-2CD1032692F0}" presName="compNode" presStyleCnt="0"/>
      <dgm:spPr/>
    </dgm:pt>
    <dgm:pt modelId="{2AC5B308-28A9-49F6-959F-6DCEAAB270AE}" type="pres">
      <dgm:prSet presAssocID="{79834A4A-0DD7-4C7A-8934-2CD1032692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2155AE7E-F860-46CE-92A2-E5F03222A19C}" type="pres">
      <dgm:prSet presAssocID="{79834A4A-0DD7-4C7A-8934-2CD1032692F0}" presName="spaceRect" presStyleCnt="0"/>
      <dgm:spPr/>
    </dgm:pt>
    <dgm:pt modelId="{8A19FC40-D40F-4D90-BF35-F5F31A502C72}" type="pres">
      <dgm:prSet presAssocID="{79834A4A-0DD7-4C7A-8934-2CD1032692F0}" presName="textRect" presStyleLbl="revTx" presStyleIdx="0" presStyleCnt="3">
        <dgm:presLayoutVars>
          <dgm:chMax val="1"/>
          <dgm:chPref val="1"/>
        </dgm:presLayoutVars>
      </dgm:prSet>
      <dgm:spPr/>
    </dgm:pt>
    <dgm:pt modelId="{9889AF17-B4CF-4DA1-BBFF-B52E30343C20}" type="pres">
      <dgm:prSet presAssocID="{ADA2EA89-BA74-4D46-96E5-3B358186ED42}" presName="sibTrans" presStyleCnt="0"/>
      <dgm:spPr/>
    </dgm:pt>
    <dgm:pt modelId="{32088BB0-66AB-41DE-B846-168958CDA362}" type="pres">
      <dgm:prSet presAssocID="{BEDA95CF-B65E-4300-B96F-13E47328C445}" presName="compNode" presStyleCnt="0"/>
      <dgm:spPr/>
    </dgm:pt>
    <dgm:pt modelId="{12B7B83C-7DA4-4AD8-8806-785DDBDAD438}" type="pres">
      <dgm:prSet presAssocID="{BEDA95CF-B65E-4300-B96F-13E47328C4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BA542AC1-636C-4739-987F-125BFA6FB755}" type="pres">
      <dgm:prSet presAssocID="{BEDA95CF-B65E-4300-B96F-13E47328C445}" presName="spaceRect" presStyleCnt="0"/>
      <dgm:spPr/>
    </dgm:pt>
    <dgm:pt modelId="{257C1E60-E8F6-42DD-BB7F-433B43480003}" type="pres">
      <dgm:prSet presAssocID="{BEDA95CF-B65E-4300-B96F-13E47328C445}" presName="textRect" presStyleLbl="revTx" presStyleIdx="1" presStyleCnt="3">
        <dgm:presLayoutVars>
          <dgm:chMax val="1"/>
          <dgm:chPref val="1"/>
        </dgm:presLayoutVars>
      </dgm:prSet>
      <dgm:spPr/>
    </dgm:pt>
    <dgm:pt modelId="{79E228AA-89BB-4240-B2FD-FB67492C4EEA}" type="pres">
      <dgm:prSet presAssocID="{2365B755-2117-4B66-9CE7-9C88475C505D}" presName="sibTrans" presStyleCnt="0"/>
      <dgm:spPr/>
    </dgm:pt>
    <dgm:pt modelId="{5CDFFAC5-4982-4611-9A52-1CD6FD46703E}" type="pres">
      <dgm:prSet presAssocID="{1673F5FF-2AA9-47FE-85F6-BD784E181587}" presName="compNode" presStyleCnt="0"/>
      <dgm:spPr/>
    </dgm:pt>
    <dgm:pt modelId="{580528C6-42BE-4ABE-A431-B39E29CC6A19}" type="pres">
      <dgm:prSet presAssocID="{1673F5FF-2AA9-47FE-85F6-BD784E1815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ruit Bowl"/>
        </a:ext>
      </dgm:extLst>
    </dgm:pt>
    <dgm:pt modelId="{64FD7FD2-A71F-4B38-95CA-B969B3395954}" type="pres">
      <dgm:prSet presAssocID="{1673F5FF-2AA9-47FE-85F6-BD784E181587}" presName="spaceRect" presStyleCnt="0"/>
      <dgm:spPr/>
    </dgm:pt>
    <dgm:pt modelId="{E31A9FD0-5870-4223-94CE-BC4D14048C15}" type="pres">
      <dgm:prSet presAssocID="{1673F5FF-2AA9-47FE-85F6-BD784E181587}" presName="textRect" presStyleLbl="revTx" presStyleIdx="2" presStyleCnt="3">
        <dgm:presLayoutVars>
          <dgm:chMax val="1"/>
          <dgm:chPref val="1"/>
        </dgm:presLayoutVars>
      </dgm:prSet>
      <dgm:spPr/>
    </dgm:pt>
  </dgm:ptLst>
  <dgm:cxnLst>
    <dgm:cxn modelId="{78559D24-C6DE-4512-B9F6-EECC0E3CFCF0}" type="presOf" srcId="{79834A4A-0DD7-4C7A-8934-2CD1032692F0}" destId="{8A19FC40-D40F-4D90-BF35-F5F31A502C72}" srcOrd="0" destOrd="0" presId="urn:microsoft.com/office/officeart/2018/2/layout/IconLabelList"/>
    <dgm:cxn modelId="{486B8A76-782A-469A-AE71-022FBCF6109A}" srcId="{EBEE53B9-E481-4087-BF1F-AC40B732B7EF}" destId="{BEDA95CF-B65E-4300-B96F-13E47328C445}" srcOrd="1" destOrd="0" parTransId="{A1878831-CEEC-4E9E-BBA0-CB59C37C9C49}" sibTransId="{2365B755-2117-4B66-9CE7-9C88475C505D}"/>
    <dgm:cxn modelId="{6CD4897D-D8D5-4860-BD4C-A5ADA52CD16A}" srcId="{EBEE53B9-E481-4087-BF1F-AC40B732B7EF}" destId="{1673F5FF-2AA9-47FE-85F6-BD784E181587}" srcOrd="2" destOrd="0" parTransId="{302DA735-4576-4A3E-8377-7E79BC638909}" sibTransId="{4E46E06E-5E9C-4CE5-B90E-26EE2E76E34D}"/>
    <dgm:cxn modelId="{44372C93-176C-42B9-A5CC-DB413812DA2A}" type="presOf" srcId="{EBEE53B9-E481-4087-BF1F-AC40B732B7EF}" destId="{3818AE19-2724-4F5D-9877-072DF10A9F95}" srcOrd="0" destOrd="0" presId="urn:microsoft.com/office/officeart/2018/2/layout/IconLabelList"/>
    <dgm:cxn modelId="{BEFBA697-0DA9-43CE-BF64-799F1745771E}" srcId="{EBEE53B9-E481-4087-BF1F-AC40B732B7EF}" destId="{79834A4A-0DD7-4C7A-8934-2CD1032692F0}" srcOrd="0" destOrd="0" parTransId="{2682901F-BBD5-426B-8F3E-A84104052D1F}" sibTransId="{ADA2EA89-BA74-4D46-96E5-3B358186ED42}"/>
    <dgm:cxn modelId="{731C94E3-FED6-4507-90C8-AC4B9AAD5CC8}" type="presOf" srcId="{1673F5FF-2AA9-47FE-85F6-BD784E181587}" destId="{E31A9FD0-5870-4223-94CE-BC4D14048C15}" srcOrd="0" destOrd="0" presId="urn:microsoft.com/office/officeart/2018/2/layout/IconLabelList"/>
    <dgm:cxn modelId="{41B3DEF4-CDFC-4D28-B3F7-EC064711D327}" type="presOf" srcId="{BEDA95CF-B65E-4300-B96F-13E47328C445}" destId="{257C1E60-E8F6-42DD-BB7F-433B43480003}" srcOrd="0" destOrd="0" presId="urn:microsoft.com/office/officeart/2018/2/layout/IconLabelList"/>
    <dgm:cxn modelId="{C2ADE91B-594F-47AA-BA1C-572717C79D72}" type="presParOf" srcId="{3818AE19-2724-4F5D-9877-072DF10A9F95}" destId="{43C8541A-EBBB-4D7E-985F-A15F48E01316}" srcOrd="0" destOrd="0" presId="urn:microsoft.com/office/officeart/2018/2/layout/IconLabelList"/>
    <dgm:cxn modelId="{59452B94-D2DD-4FF4-A85E-6A19DCF71474}" type="presParOf" srcId="{43C8541A-EBBB-4D7E-985F-A15F48E01316}" destId="{2AC5B308-28A9-49F6-959F-6DCEAAB270AE}" srcOrd="0" destOrd="0" presId="urn:microsoft.com/office/officeart/2018/2/layout/IconLabelList"/>
    <dgm:cxn modelId="{90F0A75D-FEF7-4F8B-9341-9874BC09D214}" type="presParOf" srcId="{43C8541A-EBBB-4D7E-985F-A15F48E01316}" destId="{2155AE7E-F860-46CE-92A2-E5F03222A19C}" srcOrd="1" destOrd="0" presId="urn:microsoft.com/office/officeart/2018/2/layout/IconLabelList"/>
    <dgm:cxn modelId="{9452ED08-1CFE-4DD9-BC14-7D8198A0E974}" type="presParOf" srcId="{43C8541A-EBBB-4D7E-985F-A15F48E01316}" destId="{8A19FC40-D40F-4D90-BF35-F5F31A502C72}" srcOrd="2" destOrd="0" presId="urn:microsoft.com/office/officeart/2018/2/layout/IconLabelList"/>
    <dgm:cxn modelId="{BD8E5F2A-CF83-4B92-A334-519B71C18C53}" type="presParOf" srcId="{3818AE19-2724-4F5D-9877-072DF10A9F95}" destId="{9889AF17-B4CF-4DA1-BBFF-B52E30343C20}" srcOrd="1" destOrd="0" presId="urn:microsoft.com/office/officeart/2018/2/layout/IconLabelList"/>
    <dgm:cxn modelId="{189F030C-42FE-4C3A-AA1D-35159A4B075C}" type="presParOf" srcId="{3818AE19-2724-4F5D-9877-072DF10A9F95}" destId="{32088BB0-66AB-41DE-B846-168958CDA362}" srcOrd="2" destOrd="0" presId="urn:microsoft.com/office/officeart/2018/2/layout/IconLabelList"/>
    <dgm:cxn modelId="{8963C7C4-253F-43CF-BFFA-33CC6E0FBD16}" type="presParOf" srcId="{32088BB0-66AB-41DE-B846-168958CDA362}" destId="{12B7B83C-7DA4-4AD8-8806-785DDBDAD438}" srcOrd="0" destOrd="0" presId="urn:microsoft.com/office/officeart/2018/2/layout/IconLabelList"/>
    <dgm:cxn modelId="{7FFB7B7A-21A6-46B3-B185-499912499772}" type="presParOf" srcId="{32088BB0-66AB-41DE-B846-168958CDA362}" destId="{BA542AC1-636C-4739-987F-125BFA6FB755}" srcOrd="1" destOrd="0" presId="urn:microsoft.com/office/officeart/2018/2/layout/IconLabelList"/>
    <dgm:cxn modelId="{0D994606-0651-4E25-BDD0-5477F5BE98DC}" type="presParOf" srcId="{32088BB0-66AB-41DE-B846-168958CDA362}" destId="{257C1E60-E8F6-42DD-BB7F-433B43480003}" srcOrd="2" destOrd="0" presId="urn:microsoft.com/office/officeart/2018/2/layout/IconLabelList"/>
    <dgm:cxn modelId="{58C9F801-AD69-4B99-9DDA-4475A6915B3C}" type="presParOf" srcId="{3818AE19-2724-4F5D-9877-072DF10A9F95}" destId="{79E228AA-89BB-4240-B2FD-FB67492C4EEA}" srcOrd="3" destOrd="0" presId="urn:microsoft.com/office/officeart/2018/2/layout/IconLabelList"/>
    <dgm:cxn modelId="{4DE09F59-8EB5-4104-B0A9-5D9B16A9D251}" type="presParOf" srcId="{3818AE19-2724-4F5D-9877-072DF10A9F95}" destId="{5CDFFAC5-4982-4611-9A52-1CD6FD46703E}" srcOrd="4" destOrd="0" presId="urn:microsoft.com/office/officeart/2018/2/layout/IconLabelList"/>
    <dgm:cxn modelId="{04324C8E-B2ED-45F3-8BB6-5BBA5CC5FF4B}" type="presParOf" srcId="{5CDFFAC5-4982-4611-9A52-1CD6FD46703E}" destId="{580528C6-42BE-4ABE-A431-B39E29CC6A19}" srcOrd="0" destOrd="0" presId="urn:microsoft.com/office/officeart/2018/2/layout/IconLabelList"/>
    <dgm:cxn modelId="{B1C08D0B-DEF6-48CF-8649-1F362F5B7F23}" type="presParOf" srcId="{5CDFFAC5-4982-4611-9A52-1CD6FD46703E}" destId="{64FD7FD2-A71F-4B38-95CA-B969B3395954}" srcOrd="1" destOrd="0" presId="urn:microsoft.com/office/officeart/2018/2/layout/IconLabelList"/>
    <dgm:cxn modelId="{B7A16EE1-9C50-4D71-9929-C2D81DF12F71}" type="presParOf" srcId="{5CDFFAC5-4982-4611-9A52-1CD6FD46703E}" destId="{E31A9FD0-5870-4223-94CE-BC4D14048C1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93214-1FDE-4CC1-99D1-BD40CEF62403}"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7ADF0290-BD98-4F9E-8D25-35E18B84A99D}">
      <dgm:prSet/>
      <dgm:spPr/>
      <dgm:t>
        <a:bodyPr/>
        <a:lstStyle/>
        <a:p>
          <a:pPr>
            <a:lnSpc>
              <a:spcPct val="100000"/>
            </a:lnSpc>
          </a:pPr>
          <a:r>
            <a:rPr lang="en-GB"/>
            <a:t>- Classification: For predicting categorical outcomes (crop types). We have chosen to use the Random Forest Classifier for its robustness and ability to handle complex interactions between input features.</a:t>
          </a:r>
          <a:endParaRPr lang="en-US"/>
        </a:p>
      </dgm:t>
    </dgm:pt>
    <dgm:pt modelId="{268E533C-01C7-4ECE-AB06-139DE1465A19}" type="parTrans" cxnId="{A066DE66-92DD-4354-BA56-AB1F99601494}">
      <dgm:prSet/>
      <dgm:spPr/>
      <dgm:t>
        <a:bodyPr/>
        <a:lstStyle/>
        <a:p>
          <a:endParaRPr lang="en-US"/>
        </a:p>
      </dgm:t>
    </dgm:pt>
    <dgm:pt modelId="{776C6328-71D0-442F-9DF5-CD051218A4F9}" type="sibTrans" cxnId="{A066DE66-92DD-4354-BA56-AB1F99601494}">
      <dgm:prSet/>
      <dgm:spPr/>
      <dgm:t>
        <a:bodyPr/>
        <a:lstStyle/>
        <a:p>
          <a:pPr>
            <a:lnSpc>
              <a:spcPct val="100000"/>
            </a:lnSpc>
          </a:pPr>
          <a:endParaRPr lang="en-US"/>
        </a:p>
      </dgm:t>
    </dgm:pt>
    <dgm:pt modelId="{2369B598-E8A6-4515-BCDB-735E2434FB9A}">
      <dgm:prSet/>
      <dgm:spPr/>
      <dgm:t>
        <a:bodyPr/>
        <a:lstStyle/>
        <a:p>
          <a:pPr>
            <a:lnSpc>
              <a:spcPct val="100000"/>
            </a:lnSpc>
          </a:pPr>
          <a:r>
            <a:rPr lang="en-GB"/>
            <a:t>- Data Pre-processing: Standardization and handling of missing values to ensure data quality.</a:t>
          </a:r>
          <a:endParaRPr lang="en-US"/>
        </a:p>
      </dgm:t>
    </dgm:pt>
    <dgm:pt modelId="{A3F5CE38-19AE-4D66-8E4D-B2A2999C373B}" type="parTrans" cxnId="{E7F0D38E-9A58-4240-8720-F7BE0F94EF8C}">
      <dgm:prSet/>
      <dgm:spPr/>
      <dgm:t>
        <a:bodyPr/>
        <a:lstStyle/>
        <a:p>
          <a:endParaRPr lang="en-US"/>
        </a:p>
      </dgm:t>
    </dgm:pt>
    <dgm:pt modelId="{B5449274-D993-4AD8-A2CC-A4E26E959F27}" type="sibTrans" cxnId="{E7F0D38E-9A58-4240-8720-F7BE0F94EF8C}">
      <dgm:prSet/>
      <dgm:spPr/>
      <dgm:t>
        <a:bodyPr/>
        <a:lstStyle/>
        <a:p>
          <a:pPr>
            <a:lnSpc>
              <a:spcPct val="100000"/>
            </a:lnSpc>
          </a:pPr>
          <a:endParaRPr lang="en-US"/>
        </a:p>
      </dgm:t>
    </dgm:pt>
    <dgm:pt modelId="{0FB838F1-FEB3-4462-99BE-B5EE159E02E6}">
      <dgm:prSet/>
      <dgm:spPr/>
      <dgm:t>
        <a:bodyPr/>
        <a:lstStyle/>
        <a:p>
          <a:pPr>
            <a:lnSpc>
              <a:spcPct val="100000"/>
            </a:lnSpc>
          </a:pPr>
          <a:r>
            <a:rPr lang="en-GB"/>
            <a:t>- Cross-Validation: To ensure model robustness and prevent overfitting.</a:t>
          </a:r>
          <a:endParaRPr lang="en-US"/>
        </a:p>
      </dgm:t>
    </dgm:pt>
    <dgm:pt modelId="{D2F70A87-34E9-4976-9FDA-96DD55CB4FB6}" type="parTrans" cxnId="{51463DD3-BFD0-4312-8F7F-7D6060AC6709}">
      <dgm:prSet/>
      <dgm:spPr/>
      <dgm:t>
        <a:bodyPr/>
        <a:lstStyle/>
        <a:p>
          <a:endParaRPr lang="en-US"/>
        </a:p>
      </dgm:t>
    </dgm:pt>
    <dgm:pt modelId="{C9B83229-B4EE-4AAA-BE10-DEC996453FAF}" type="sibTrans" cxnId="{51463DD3-BFD0-4312-8F7F-7D6060AC6709}">
      <dgm:prSet/>
      <dgm:spPr/>
      <dgm:t>
        <a:bodyPr/>
        <a:lstStyle/>
        <a:p>
          <a:endParaRPr lang="en-US"/>
        </a:p>
      </dgm:t>
    </dgm:pt>
    <dgm:pt modelId="{5CFC4CDE-AE75-40DC-946A-3BEC4BF41A48}" type="pres">
      <dgm:prSet presAssocID="{46B93214-1FDE-4CC1-99D1-BD40CEF62403}" presName="root" presStyleCnt="0">
        <dgm:presLayoutVars>
          <dgm:dir/>
          <dgm:resizeHandles val="exact"/>
        </dgm:presLayoutVars>
      </dgm:prSet>
      <dgm:spPr/>
    </dgm:pt>
    <dgm:pt modelId="{FD827AFF-FFE3-4902-AA71-05500E8A697E}" type="pres">
      <dgm:prSet presAssocID="{46B93214-1FDE-4CC1-99D1-BD40CEF62403}" presName="container" presStyleCnt="0">
        <dgm:presLayoutVars>
          <dgm:dir/>
          <dgm:resizeHandles val="exact"/>
        </dgm:presLayoutVars>
      </dgm:prSet>
      <dgm:spPr/>
    </dgm:pt>
    <dgm:pt modelId="{A8086FC3-CA80-49C1-AA6C-C856B515BA3C}" type="pres">
      <dgm:prSet presAssocID="{7ADF0290-BD98-4F9E-8D25-35E18B84A99D}" presName="compNode" presStyleCnt="0"/>
      <dgm:spPr/>
    </dgm:pt>
    <dgm:pt modelId="{30954844-D034-4D00-8454-1CBB706D541A}" type="pres">
      <dgm:prSet presAssocID="{7ADF0290-BD98-4F9E-8D25-35E18B84A99D}" presName="iconBgRect" presStyleLbl="bgShp" presStyleIdx="0" presStyleCnt="3"/>
      <dgm:spPr/>
    </dgm:pt>
    <dgm:pt modelId="{3DAEDD4F-2511-4AAC-B5AA-2A02B0E8FEBD}" type="pres">
      <dgm:prSet presAssocID="{7ADF0290-BD98-4F9E-8D25-35E18B84A9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790F82D-358B-44FE-B20E-386F7B0E04BB}" type="pres">
      <dgm:prSet presAssocID="{7ADF0290-BD98-4F9E-8D25-35E18B84A99D}" presName="spaceRect" presStyleCnt="0"/>
      <dgm:spPr/>
    </dgm:pt>
    <dgm:pt modelId="{7FE71225-04F6-488E-9EF9-8FA6B7FDE47D}" type="pres">
      <dgm:prSet presAssocID="{7ADF0290-BD98-4F9E-8D25-35E18B84A99D}" presName="textRect" presStyleLbl="revTx" presStyleIdx="0" presStyleCnt="3">
        <dgm:presLayoutVars>
          <dgm:chMax val="1"/>
          <dgm:chPref val="1"/>
        </dgm:presLayoutVars>
      </dgm:prSet>
      <dgm:spPr/>
    </dgm:pt>
    <dgm:pt modelId="{7076A0C7-7A09-4A34-843B-7540BD3BAC40}" type="pres">
      <dgm:prSet presAssocID="{776C6328-71D0-442F-9DF5-CD051218A4F9}" presName="sibTrans" presStyleLbl="sibTrans2D1" presStyleIdx="0" presStyleCnt="0"/>
      <dgm:spPr/>
    </dgm:pt>
    <dgm:pt modelId="{AC6A6579-56CF-4318-9DB4-AD56D412A6DE}" type="pres">
      <dgm:prSet presAssocID="{2369B598-E8A6-4515-BCDB-735E2434FB9A}" presName="compNode" presStyleCnt="0"/>
      <dgm:spPr/>
    </dgm:pt>
    <dgm:pt modelId="{D6FB0109-5B94-43B7-B7DF-DC687E1B2EBA}" type="pres">
      <dgm:prSet presAssocID="{2369B598-E8A6-4515-BCDB-735E2434FB9A}" presName="iconBgRect" presStyleLbl="bgShp" presStyleIdx="1" presStyleCnt="3"/>
      <dgm:spPr/>
    </dgm:pt>
    <dgm:pt modelId="{30286D79-0FFC-46A5-A974-799FD7945CBD}" type="pres">
      <dgm:prSet presAssocID="{2369B598-E8A6-4515-BCDB-735E2434FB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4A1064A-6759-4E0E-B0B7-BC60C6429ECA}" type="pres">
      <dgm:prSet presAssocID="{2369B598-E8A6-4515-BCDB-735E2434FB9A}" presName="spaceRect" presStyleCnt="0"/>
      <dgm:spPr/>
    </dgm:pt>
    <dgm:pt modelId="{46C820BF-63B8-4630-9B9E-E73087CDE4FA}" type="pres">
      <dgm:prSet presAssocID="{2369B598-E8A6-4515-BCDB-735E2434FB9A}" presName="textRect" presStyleLbl="revTx" presStyleIdx="1" presStyleCnt="3">
        <dgm:presLayoutVars>
          <dgm:chMax val="1"/>
          <dgm:chPref val="1"/>
        </dgm:presLayoutVars>
      </dgm:prSet>
      <dgm:spPr/>
    </dgm:pt>
    <dgm:pt modelId="{6CF58A52-BE9E-4A63-B21E-7A051CBDE02F}" type="pres">
      <dgm:prSet presAssocID="{B5449274-D993-4AD8-A2CC-A4E26E959F27}" presName="sibTrans" presStyleLbl="sibTrans2D1" presStyleIdx="0" presStyleCnt="0"/>
      <dgm:spPr/>
    </dgm:pt>
    <dgm:pt modelId="{A1BC77D9-E987-4878-82D3-9F82F29A4EF8}" type="pres">
      <dgm:prSet presAssocID="{0FB838F1-FEB3-4462-99BE-B5EE159E02E6}" presName="compNode" presStyleCnt="0"/>
      <dgm:spPr/>
    </dgm:pt>
    <dgm:pt modelId="{BB4153BC-098E-4EB2-9A98-90809A258D2F}" type="pres">
      <dgm:prSet presAssocID="{0FB838F1-FEB3-4462-99BE-B5EE159E02E6}" presName="iconBgRect" presStyleLbl="bgShp" presStyleIdx="2" presStyleCnt="3"/>
      <dgm:spPr/>
    </dgm:pt>
    <dgm:pt modelId="{E23D8523-77F1-4FD2-B448-F5612354D01D}" type="pres">
      <dgm:prSet presAssocID="{0FB838F1-FEB3-4462-99BE-B5EE159E02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with Plant"/>
        </a:ext>
      </dgm:extLst>
    </dgm:pt>
    <dgm:pt modelId="{010A2A9A-6609-4FAE-A7D2-440F2A00BD84}" type="pres">
      <dgm:prSet presAssocID="{0FB838F1-FEB3-4462-99BE-B5EE159E02E6}" presName="spaceRect" presStyleCnt="0"/>
      <dgm:spPr/>
    </dgm:pt>
    <dgm:pt modelId="{C978409E-DEFF-4B0B-A6D4-C6F7221DFA8E}" type="pres">
      <dgm:prSet presAssocID="{0FB838F1-FEB3-4462-99BE-B5EE159E02E6}" presName="textRect" presStyleLbl="revTx" presStyleIdx="2" presStyleCnt="3">
        <dgm:presLayoutVars>
          <dgm:chMax val="1"/>
          <dgm:chPref val="1"/>
        </dgm:presLayoutVars>
      </dgm:prSet>
      <dgm:spPr/>
    </dgm:pt>
  </dgm:ptLst>
  <dgm:cxnLst>
    <dgm:cxn modelId="{2B1A4A1A-DBEC-4D6E-BB9E-9173650019B6}" type="presOf" srcId="{2369B598-E8A6-4515-BCDB-735E2434FB9A}" destId="{46C820BF-63B8-4630-9B9E-E73087CDE4FA}" srcOrd="0" destOrd="0" presId="urn:microsoft.com/office/officeart/2018/2/layout/IconCircleList"/>
    <dgm:cxn modelId="{A066DE66-92DD-4354-BA56-AB1F99601494}" srcId="{46B93214-1FDE-4CC1-99D1-BD40CEF62403}" destId="{7ADF0290-BD98-4F9E-8D25-35E18B84A99D}" srcOrd="0" destOrd="0" parTransId="{268E533C-01C7-4ECE-AB06-139DE1465A19}" sibTransId="{776C6328-71D0-442F-9DF5-CD051218A4F9}"/>
    <dgm:cxn modelId="{D93E8A68-DB3B-429F-B287-70C268431FC0}" type="presOf" srcId="{776C6328-71D0-442F-9DF5-CD051218A4F9}" destId="{7076A0C7-7A09-4A34-843B-7540BD3BAC40}" srcOrd="0" destOrd="0" presId="urn:microsoft.com/office/officeart/2018/2/layout/IconCircleList"/>
    <dgm:cxn modelId="{E7F0D38E-9A58-4240-8720-F7BE0F94EF8C}" srcId="{46B93214-1FDE-4CC1-99D1-BD40CEF62403}" destId="{2369B598-E8A6-4515-BCDB-735E2434FB9A}" srcOrd="1" destOrd="0" parTransId="{A3F5CE38-19AE-4D66-8E4D-B2A2999C373B}" sibTransId="{B5449274-D993-4AD8-A2CC-A4E26E959F27}"/>
    <dgm:cxn modelId="{D18CC593-F68A-42B2-A9D7-A1D3D64E23EB}" type="presOf" srcId="{46B93214-1FDE-4CC1-99D1-BD40CEF62403}" destId="{5CFC4CDE-AE75-40DC-946A-3BEC4BF41A48}" srcOrd="0" destOrd="0" presId="urn:microsoft.com/office/officeart/2018/2/layout/IconCircleList"/>
    <dgm:cxn modelId="{2C0E19BB-8C57-47F3-AC2A-DD50D57C16CA}" type="presOf" srcId="{B5449274-D993-4AD8-A2CC-A4E26E959F27}" destId="{6CF58A52-BE9E-4A63-B21E-7A051CBDE02F}" srcOrd="0" destOrd="0" presId="urn:microsoft.com/office/officeart/2018/2/layout/IconCircleList"/>
    <dgm:cxn modelId="{B00962BB-40C5-48C2-BA46-09B814F1ABB8}" type="presOf" srcId="{0FB838F1-FEB3-4462-99BE-B5EE159E02E6}" destId="{C978409E-DEFF-4B0B-A6D4-C6F7221DFA8E}" srcOrd="0" destOrd="0" presId="urn:microsoft.com/office/officeart/2018/2/layout/IconCircleList"/>
    <dgm:cxn modelId="{51463DD3-BFD0-4312-8F7F-7D6060AC6709}" srcId="{46B93214-1FDE-4CC1-99D1-BD40CEF62403}" destId="{0FB838F1-FEB3-4462-99BE-B5EE159E02E6}" srcOrd="2" destOrd="0" parTransId="{D2F70A87-34E9-4976-9FDA-96DD55CB4FB6}" sibTransId="{C9B83229-B4EE-4AAA-BE10-DEC996453FAF}"/>
    <dgm:cxn modelId="{814B98D5-B335-4F4D-A0F8-CA8BAEB5F40D}" type="presOf" srcId="{7ADF0290-BD98-4F9E-8D25-35E18B84A99D}" destId="{7FE71225-04F6-488E-9EF9-8FA6B7FDE47D}" srcOrd="0" destOrd="0" presId="urn:microsoft.com/office/officeart/2018/2/layout/IconCircleList"/>
    <dgm:cxn modelId="{6F1BE3BD-31FE-40BC-B258-76D5A902E1E3}" type="presParOf" srcId="{5CFC4CDE-AE75-40DC-946A-3BEC4BF41A48}" destId="{FD827AFF-FFE3-4902-AA71-05500E8A697E}" srcOrd="0" destOrd="0" presId="urn:microsoft.com/office/officeart/2018/2/layout/IconCircleList"/>
    <dgm:cxn modelId="{F4C44942-C834-4E25-8687-4413A4560D39}" type="presParOf" srcId="{FD827AFF-FFE3-4902-AA71-05500E8A697E}" destId="{A8086FC3-CA80-49C1-AA6C-C856B515BA3C}" srcOrd="0" destOrd="0" presId="urn:microsoft.com/office/officeart/2018/2/layout/IconCircleList"/>
    <dgm:cxn modelId="{A77572C4-65C2-4189-BA07-9A8EE0A91B48}" type="presParOf" srcId="{A8086FC3-CA80-49C1-AA6C-C856B515BA3C}" destId="{30954844-D034-4D00-8454-1CBB706D541A}" srcOrd="0" destOrd="0" presId="urn:microsoft.com/office/officeart/2018/2/layout/IconCircleList"/>
    <dgm:cxn modelId="{9F67FFF0-CF49-4B03-B7C2-166F5B78DDB8}" type="presParOf" srcId="{A8086FC3-CA80-49C1-AA6C-C856B515BA3C}" destId="{3DAEDD4F-2511-4AAC-B5AA-2A02B0E8FEBD}" srcOrd="1" destOrd="0" presId="urn:microsoft.com/office/officeart/2018/2/layout/IconCircleList"/>
    <dgm:cxn modelId="{014A2EA5-54BF-4018-BD4E-D133CB4BFEE1}" type="presParOf" srcId="{A8086FC3-CA80-49C1-AA6C-C856B515BA3C}" destId="{1790F82D-358B-44FE-B20E-386F7B0E04BB}" srcOrd="2" destOrd="0" presId="urn:microsoft.com/office/officeart/2018/2/layout/IconCircleList"/>
    <dgm:cxn modelId="{CCD99953-63EA-4DA3-9C03-F933FE429A8F}" type="presParOf" srcId="{A8086FC3-CA80-49C1-AA6C-C856B515BA3C}" destId="{7FE71225-04F6-488E-9EF9-8FA6B7FDE47D}" srcOrd="3" destOrd="0" presId="urn:microsoft.com/office/officeart/2018/2/layout/IconCircleList"/>
    <dgm:cxn modelId="{98EEBD86-2DA5-4E2B-9EEA-22C5041B6572}" type="presParOf" srcId="{FD827AFF-FFE3-4902-AA71-05500E8A697E}" destId="{7076A0C7-7A09-4A34-843B-7540BD3BAC40}" srcOrd="1" destOrd="0" presId="urn:microsoft.com/office/officeart/2018/2/layout/IconCircleList"/>
    <dgm:cxn modelId="{3FF8CB0A-3D82-41E5-B8DD-D92BEAF664A2}" type="presParOf" srcId="{FD827AFF-FFE3-4902-AA71-05500E8A697E}" destId="{AC6A6579-56CF-4318-9DB4-AD56D412A6DE}" srcOrd="2" destOrd="0" presId="urn:microsoft.com/office/officeart/2018/2/layout/IconCircleList"/>
    <dgm:cxn modelId="{9219D319-58C3-42B6-B441-4ACA8F0C434F}" type="presParOf" srcId="{AC6A6579-56CF-4318-9DB4-AD56D412A6DE}" destId="{D6FB0109-5B94-43B7-B7DF-DC687E1B2EBA}" srcOrd="0" destOrd="0" presId="urn:microsoft.com/office/officeart/2018/2/layout/IconCircleList"/>
    <dgm:cxn modelId="{92036D2A-26A0-4A8D-9EDB-F436B0A988D9}" type="presParOf" srcId="{AC6A6579-56CF-4318-9DB4-AD56D412A6DE}" destId="{30286D79-0FFC-46A5-A974-799FD7945CBD}" srcOrd="1" destOrd="0" presId="urn:microsoft.com/office/officeart/2018/2/layout/IconCircleList"/>
    <dgm:cxn modelId="{67A420C5-EF55-46CF-8C0D-81BF7755D02E}" type="presParOf" srcId="{AC6A6579-56CF-4318-9DB4-AD56D412A6DE}" destId="{E4A1064A-6759-4E0E-B0B7-BC60C6429ECA}" srcOrd="2" destOrd="0" presId="urn:microsoft.com/office/officeart/2018/2/layout/IconCircleList"/>
    <dgm:cxn modelId="{F0E54501-EEE6-4043-B269-D43B4D6151E7}" type="presParOf" srcId="{AC6A6579-56CF-4318-9DB4-AD56D412A6DE}" destId="{46C820BF-63B8-4630-9B9E-E73087CDE4FA}" srcOrd="3" destOrd="0" presId="urn:microsoft.com/office/officeart/2018/2/layout/IconCircleList"/>
    <dgm:cxn modelId="{726FAFA7-7A45-4AFF-A456-0A73BF999180}" type="presParOf" srcId="{FD827AFF-FFE3-4902-AA71-05500E8A697E}" destId="{6CF58A52-BE9E-4A63-B21E-7A051CBDE02F}" srcOrd="3" destOrd="0" presId="urn:microsoft.com/office/officeart/2018/2/layout/IconCircleList"/>
    <dgm:cxn modelId="{BB271286-053D-4A4C-B7DD-E066E5595667}" type="presParOf" srcId="{FD827AFF-FFE3-4902-AA71-05500E8A697E}" destId="{A1BC77D9-E987-4878-82D3-9F82F29A4EF8}" srcOrd="4" destOrd="0" presId="urn:microsoft.com/office/officeart/2018/2/layout/IconCircleList"/>
    <dgm:cxn modelId="{A3E4B950-D7E3-463C-9EBC-EB4CBE30783C}" type="presParOf" srcId="{A1BC77D9-E987-4878-82D3-9F82F29A4EF8}" destId="{BB4153BC-098E-4EB2-9A98-90809A258D2F}" srcOrd="0" destOrd="0" presId="urn:microsoft.com/office/officeart/2018/2/layout/IconCircleList"/>
    <dgm:cxn modelId="{28996DE6-CDCD-4810-AB26-7CDCBF408BDD}" type="presParOf" srcId="{A1BC77D9-E987-4878-82D3-9F82F29A4EF8}" destId="{E23D8523-77F1-4FD2-B448-F5612354D01D}" srcOrd="1" destOrd="0" presId="urn:microsoft.com/office/officeart/2018/2/layout/IconCircleList"/>
    <dgm:cxn modelId="{800E3EC8-F256-49C8-8137-988DF46FCA58}" type="presParOf" srcId="{A1BC77D9-E987-4878-82D3-9F82F29A4EF8}" destId="{010A2A9A-6609-4FAE-A7D2-440F2A00BD84}" srcOrd="2" destOrd="0" presId="urn:microsoft.com/office/officeart/2018/2/layout/IconCircleList"/>
    <dgm:cxn modelId="{B1C61485-2787-4472-AB72-A1F3D8EACA8F}" type="presParOf" srcId="{A1BC77D9-E987-4878-82D3-9F82F29A4EF8}" destId="{C978409E-DEFF-4B0B-A6D4-C6F7221DFA8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5B308-28A9-49F6-959F-6DCEAAB270AE}">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9FC40-D40F-4D90-BF35-F5F31A502C7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 To recommend crops based on input features such as weather conditions, soil characteristics, and historical crop data.</a:t>
          </a:r>
          <a:endParaRPr lang="en-US" sz="1200" kern="1200"/>
        </a:p>
      </dsp:txBody>
      <dsp:txXfrm>
        <a:off x="417971" y="2644665"/>
        <a:ext cx="2889450" cy="720000"/>
      </dsp:txXfrm>
    </dsp:sp>
    <dsp:sp modelId="{12B7B83C-7DA4-4AD8-8806-785DDBDAD438}">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C1E60-E8F6-42DD-BB7F-433B4348000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 To provide actionable recommendations to farmers for optimizing farming practices.</a:t>
          </a:r>
          <a:endParaRPr lang="en-US" sz="1200" kern="1200"/>
        </a:p>
      </dsp:txBody>
      <dsp:txXfrm>
        <a:off x="3813075" y="2644665"/>
        <a:ext cx="2889450" cy="720000"/>
      </dsp:txXfrm>
    </dsp:sp>
    <dsp:sp modelId="{580528C6-42BE-4ABE-A431-B39E29CC6A19}">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A9FD0-5870-4223-94CE-BC4D14048C15}">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 To contribute to achieving SDG 2: Zero Hunger by enhancing food security and promoting sustainable agriculture.</a:t>
          </a:r>
          <a:endParaRPr lang="en-US" sz="1200" kern="1200"/>
        </a:p>
      </dsp:txBody>
      <dsp:txXfrm>
        <a:off x="7208178" y="2644665"/>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54844-D034-4D00-8454-1CBB706D541A}">
      <dsp:nvSpPr>
        <dsp:cNvPr id="0" name=""/>
        <dsp:cNvSpPr/>
      </dsp:nvSpPr>
      <dsp:spPr>
        <a:xfrm>
          <a:off x="82613" y="1727648"/>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EDD4F-2511-4AAC-B5AA-2A02B0E8FEBD}">
      <dsp:nvSpPr>
        <dsp:cNvPr id="0" name=""/>
        <dsp:cNvSpPr/>
      </dsp:nvSpPr>
      <dsp:spPr>
        <a:xfrm>
          <a:off x="271034" y="191607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E71225-04F6-488E-9EF9-8FA6B7FDE47D}">
      <dsp:nvSpPr>
        <dsp:cNvPr id="0" name=""/>
        <dsp:cNvSpPr/>
      </dsp:nvSpPr>
      <dsp:spPr>
        <a:xfrm>
          <a:off x="1172126" y="172764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 Classification: For predicting categorical outcomes (crop types). We have chosen to use the Random Forest Classifier for its robustness and ability to handle complex interactions between input features.</a:t>
          </a:r>
          <a:endParaRPr lang="en-US" sz="1100" kern="1200"/>
        </a:p>
      </dsp:txBody>
      <dsp:txXfrm>
        <a:off x="1172126" y="1727648"/>
        <a:ext cx="2114937" cy="897246"/>
      </dsp:txXfrm>
    </dsp:sp>
    <dsp:sp modelId="{D6FB0109-5B94-43B7-B7DF-DC687E1B2EBA}">
      <dsp:nvSpPr>
        <dsp:cNvPr id="0" name=""/>
        <dsp:cNvSpPr/>
      </dsp:nvSpPr>
      <dsp:spPr>
        <a:xfrm>
          <a:off x="3655575" y="1727648"/>
          <a:ext cx="897246" cy="897246"/>
        </a:xfrm>
        <a:prstGeom prst="ellipse">
          <a:avLst/>
        </a:prstGeom>
        <a:solidFill>
          <a:schemeClr val="accent2">
            <a:hueOff val="3221807"/>
            <a:satOff val="-9246"/>
            <a:lumOff val="-14805"/>
            <a:alphaOff val="0"/>
          </a:schemeClr>
        </a:solidFill>
        <a:ln>
          <a:noFill/>
        </a:ln>
        <a:effectLst/>
      </dsp:spPr>
      <dsp:style>
        <a:lnRef idx="0">
          <a:scrgbClr r="0" g="0" b="0"/>
        </a:lnRef>
        <a:fillRef idx="1">
          <a:scrgbClr r="0" g="0" b="0"/>
        </a:fillRef>
        <a:effectRef idx="0">
          <a:scrgbClr r="0" g="0" b="0"/>
        </a:effectRef>
        <a:fontRef idx="minor"/>
      </dsp:style>
    </dsp:sp>
    <dsp:sp modelId="{30286D79-0FFC-46A5-A974-799FD7945CBD}">
      <dsp:nvSpPr>
        <dsp:cNvPr id="0" name=""/>
        <dsp:cNvSpPr/>
      </dsp:nvSpPr>
      <dsp:spPr>
        <a:xfrm>
          <a:off x="3843996" y="191607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820BF-63B8-4630-9B9E-E73087CDE4FA}">
      <dsp:nvSpPr>
        <dsp:cNvPr id="0" name=""/>
        <dsp:cNvSpPr/>
      </dsp:nvSpPr>
      <dsp:spPr>
        <a:xfrm>
          <a:off x="4745088" y="172764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 Data Pre-processing: Standardization and handling of missing values to ensure data quality.</a:t>
          </a:r>
          <a:endParaRPr lang="en-US" sz="1100" kern="1200"/>
        </a:p>
      </dsp:txBody>
      <dsp:txXfrm>
        <a:off x="4745088" y="1727648"/>
        <a:ext cx="2114937" cy="897246"/>
      </dsp:txXfrm>
    </dsp:sp>
    <dsp:sp modelId="{BB4153BC-098E-4EB2-9A98-90809A258D2F}">
      <dsp:nvSpPr>
        <dsp:cNvPr id="0" name=""/>
        <dsp:cNvSpPr/>
      </dsp:nvSpPr>
      <dsp:spPr>
        <a:xfrm>
          <a:off x="7228536" y="1727648"/>
          <a:ext cx="897246" cy="897246"/>
        </a:xfrm>
        <a:prstGeom prst="ellipse">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dsp:style>
    </dsp:sp>
    <dsp:sp modelId="{E23D8523-77F1-4FD2-B448-F5612354D01D}">
      <dsp:nvSpPr>
        <dsp:cNvPr id="0" name=""/>
        <dsp:cNvSpPr/>
      </dsp:nvSpPr>
      <dsp:spPr>
        <a:xfrm>
          <a:off x="7416958" y="191607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78409E-DEFF-4B0B-A6D4-C6F7221DFA8E}">
      <dsp:nvSpPr>
        <dsp:cNvPr id="0" name=""/>
        <dsp:cNvSpPr/>
      </dsp:nvSpPr>
      <dsp:spPr>
        <a:xfrm>
          <a:off x="8318049" y="172764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 Cross-Validation: To ensure model robustness and prevent overfitting.</a:t>
          </a:r>
          <a:endParaRPr lang="en-US" sz="1100" kern="1200"/>
        </a:p>
      </dsp:txBody>
      <dsp:txXfrm>
        <a:off x="8318049" y="172764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89456-F8DE-E4B1-4DF9-79B0C608E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F34CA0-A912-DEF0-49D2-9C8DA4BF6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CED1DB-744D-7429-A8C1-8E4BF1088FD4}"/>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26F53CD9-FEE6-93DB-1A2D-FE27B060A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F17F4-617E-2457-9F8D-2538D8E375D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19706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D9A5-B603-56A0-D7A6-5B2FC22E98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D68D28-94BA-2ADC-F85A-F30C7D151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6E1FA-8DCC-B40D-56A5-E9F2AFC85D17}"/>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E04B145A-B806-F63F-D740-193CBEFA6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E9484-84FD-0021-FB6E-FE1386A77601}"/>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906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D5852-7301-57A7-7287-DD292C27D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B3AD2E-A83E-1418-31E3-DE87A0B0E7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4DC39-F6A9-F802-15E0-B859C740C473}"/>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03EFF536-476F-B8CF-1B5E-550DFD21F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14BD7-9A8F-BCA5-869E-A3D0A9C39263}"/>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88769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3CE3-D683-16C3-02E0-3E762FE7EA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17D608-568D-3E02-3EF3-D8924DA3B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71C30-F568-B5E6-7520-E5AD6E0FB046}"/>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D2E8D019-7A63-00F2-BC09-0B706A79F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06041-F782-68BD-3909-4DE9C52F7D73}"/>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66753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29B4-CBAC-AFAE-C0D5-28303A109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4EC12-69C2-CD49-B3DF-8C13D6D185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172960-7F52-29D6-40E3-98009726CE84}"/>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E7702738-CD15-0AB8-103B-98A76CCF8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C5F1C-4F36-06DD-6A87-BCF6E5A7C596}"/>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732181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CDA8-04F9-2F72-210F-098DDB12BC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C995D-B94B-F9F0-B55A-7C0D41C0E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D78A5-D176-74BA-D6EE-B493C1257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4BE624-7A84-3B80-F335-EF769E007EB9}"/>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6" name="Footer Placeholder 5">
            <a:extLst>
              <a:ext uri="{FF2B5EF4-FFF2-40B4-BE49-F238E27FC236}">
                <a16:creationId xmlns:a16="http://schemas.microsoft.com/office/drawing/2014/main" id="{1BEAF9E3-2DE2-1874-E5AB-03FD60EDF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BAEEC-0EE3-DA7F-6674-A1ACAC219E91}"/>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1378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DD080-DBA1-F89C-948B-720A5A6CE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B71FB4-9142-7A12-1AC3-9924AB330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A4C2C-53F4-84BE-F428-0F31106239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53CC64-B9AB-07D4-088B-42DC4D2B4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4B8BF-4493-A672-E701-8FED267D4F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2831C-5A5B-5124-CD30-16132E96CE50}"/>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8" name="Footer Placeholder 7">
            <a:extLst>
              <a:ext uri="{FF2B5EF4-FFF2-40B4-BE49-F238E27FC236}">
                <a16:creationId xmlns:a16="http://schemas.microsoft.com/office/drawing/2014/main" id="{6212AED2-46B1-33BD-09D6-9906F7F08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927E5-406A-14F9-3C78-913D29F6595B}"/>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4221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CDA4-36B6-F516-10AB-8030F26F9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82097A-10A5-967E-6FE5-B1AEC653CCF2}"/>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4" name="Footer Placeholder 3">
            <a:extLst>
              <a:ext uri="{FF2B5EF4-FFF2-40B4-BE49-F238E27FC236}">
                <a16:creationId xmlns:a16="http://schemas.microsoft.com/office/drawing/2014/main" id="{E71CA6F3-F04D-30B4-0A46-78F8902424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F0BF97-186B-3356-3C3B-8B24B1821773}"/>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820254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E9A4F2-8A9C-6C22-E66F-48DEB147DAFE}"/>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3" name="Footer Placeholder 2">
            <a:extLst>
              <a:ext uri="{FF2B5EF4-FFF2-40B4-BE49-F238E27FC236}">
                <a16:creationId xmlns:a16="http://schemas.microsoft.com/office/drawing/2014/main" id="{619734A8-DBF8-535B-8C45-C0462EF6FA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E233C9-7974-E9FD-3C8B-8EC3D4E5D028}"/>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7236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0BE3-BA00-0FC3-B1D6-B0F05F039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9DAF0-82BB-5265-D74D-64A9389FCA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1879B5-447B-6047-BA58-38431860F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972D3-8F5D-5EB5-EA7B-1A90D8797257}"/>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6" name="Footer Placeholder 5">
            <a:extLst>
              <a:ext uri="{FF2B5EF4-FFF2-40B4-BE49-F238E27FC236}">
                <a16:creationId xmlns:a16="http://schemas.microsoft.com/office/drawing/2014/main" id="{D8E07484-9F79-3796-DED4-F361A6826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30CCF-C0B9-F0D5-7D4E-5DFC080FD01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78997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39C6-971F-367B-4AF3-D9110546A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6E06F9-F06A-80CC-8526-8623713FA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F4C13F-C8BE-E45F-E0A0-EE7079ED6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507AD-BFA0-BD5B-EFA9-F886C0477942}"/>
              </a:ext>
            </a:extLst>
          </p:cNvPr>
          <p:cNvSpPr>
            <a:spLocks noGrp="1"/>
          </p:cNvSpPr>
          <p:nvPr>
            <p:ph type="dt" sz="half" idx="10"/>
          </p:nvPr>
        </p:nvSpPr>
        <p:spPr/>
        <p:txBody>
          <a:bodyPr/>
          <a:lstStyle/>
          <a:p>
            <a:fld id="{E7736193-EDE3-4BB5-AE5F-E6E5472AB8BE}" type="datetimeFigureOut">
              <a:rPr lang="en-US" smtClean="0"/>
              <a:t>7/31/2024</a:t>
            </a:fld>
            <a:endParaRPr lang="en-US"/>
          </a:p>
        </p:txBody>
      </p:sp>
      <p:sp>
        <p:nvSpPr>
          <p:cNvPr id="6" name="Footer Placeholder 5">
            <a:extLst>
              <a:ext uri="{FF2B5EF4-FFF2-40B4-BE49-F238E27FC236}">
                <a16:creationId xmlns:a16="http://schemas.microsoft.com/office/drawing/2014/main" id="{8F4AB89A-D8A4-9B27-F4AE-2CF088D13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16AB0-EBE3-B12E-8E4A-AD658FFF9FF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034920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4D2CE-0C6D-2A6C-E152-5446D5DE8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900AE3-8F3E-9764-9ED4-2052FAE74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5F4CE-C706-EA68-CE06-226CE536C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736193-EDE3-4BB5-AE5F-E6E5472AB8BE}" type="datetimeFigureOut">
              <a:rPr lang="en-US" smtClean="0"/>
              <a:t>7/31/2024</a:t>
            </a:fld>
            <a:endParaRPr lang="en-US"/>
          </a:p>
        </p:txBody>
      </p:sp>
      <p:sp>
        <p:nvSpPr>
          <p:cNvPr id="5" name="Footer Placeholder 4">
            <a:extLst>
              <a:ext uri="{FF2B5EF4-FFF2-40B4-BE49-F238E27FC236}">
                <a16:creationId xmlns:a16="http://schemas.microsoft.com/office/drawing/2014/main" id="{2CD6FCB8-DAEF-B728-5AF4-72590F690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1CAF71-6FD3-2615-AB38-F97A08B1EB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193641532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Isolated twigs and flowers on a white surface">
            <a:extLst>
              <a:ext uri="{FF2B5EF4-FFF2-40B4-BE49-F238E27FC236}">
                <a16:creationId xmlns:a16="http://schemas.microsoft.com/office/drawing/2014/main" id="{CAA79290-50CA-CD3F-3BDB-81635D3F31FB}"/>
              </a:ext>
            </a:extLst>
          </p:cNvPr>
          <p:cNvPicPr>
            <a:picLocks noChangeAspect="1"/>
          </p:cNvPicPr>
          <p:nvPr/>
        </p:nvPicPr>
        <p:blipFill>
          <a:blip r:embed="rId2">
            <a:duotone>
              <a:schemeClr val="accent1">
                <a:shade val="45000"/>
                <a:satMod val="135000"/>
              </a:schemeClr>
              <a:prstClr val="white"/>
            </a:duotone>
            <a:alphaModFix amt="35000"/>
          </a:blip>
          <a:srcRect t="19355"/>
          <a:stretch/>
        </p:blipFill>
        <p:spPr>
          <a:xfrm>
            <a:off x="1" y="10"/>
            <a:ext cx="12191998" cy="6857990"/>
          </a:xfrm>
          <a:prstGeom prst="rect">
            <a:avLst/>
          </a:prstGeom>
        </p:spPr>
      </p:pic>
      <p:sp>
        <p:nvSpPr>
          <p:cNvPr id="2" name="Title 1">
            <a:extLst>
              <a:ext uri="{FF2B5EF4-FFF2-40B4-BE49-F238E27FC236}">
                <a16:creationId xmlns:a16="http://schemas.microsoft.com/office/drawing/2014/main" id="{DF1BFDB7-2DD6-D47F-DA49-9AAE0D3869F6}"/>
              </a:ext>
            </a:extLst>
          </p:cNvPr>
          <p:cNvSpPr>
            <a:spLocks noGrp="1"/>
          </p:cNvSpPr>
          <p:nvPr>
            <p:ph type="ctrTitle"/>
          </p:nvPr>
        </p:nvSpPr>
        <p:spPr>
          <a:xfrm>
            <a:off x="1256275" y="2271449"/>
            <a:ext cx="9679449" cy="2847058"/>
          </a:xfrm>
        </p:spPr>
        <p:txBody>
          <a:bodyPr anchor="b">
            <a:normAutofit/>
          </a:bodyPr>
          <a:lstStyle/>
          <a:p>
            <a:pPr marL="0" marR="0" algn="l">
              <a:spcBef>
                <a:spcPts val="0"/>
              </a:spcBef>
              <a:spcAft>
                <a:spcPts val="800"/>
              </a:spcAft>
            </a:pPr>
            <a:r>
              <a:rPr lang="en-GB" sz="3800" b="1" kern="100" dirty="0">
                <a:solidFill>
                  <a:srgbClr val="FFFFFF"/>
                </a:solidFill>
                <a:effectLst/>
                <a:latin typeface="Aptos"/>
                <a:ea typeface="Aptos" panose="020B0004020202020204" pitchFamily="34" charset="0"/>
                <a:cs typeface="Times New Roman"/>
              </a:rPr>
              <a:t>Addressing SDG (Sustainable Development Goals) 2: Zero Hunger through Crop Recommendation System</a:t>
            </a:r>
            <a:br>
              <a:rPr lang="en-US" sz="3800" kern="100" dirty="0">
                <a:effectLst/>
                <a:latin typeface="Aptos" panose="020B0004020202020204" pitchFamily="34" charset="0"/>
                <a:ea typeface="Aptos" panose="020B0004020202020204" pitchFamily="34" charset="0"/>
                <a:cs typeface="Times New Roman" panose="02020603050405020304" pitchFamily="18" charset="0"/>
              </a:rPr>
            </a:br>
            <a:r>
              <a:rPr lang="en-GB" sz="3800" kern="100" dirty="0">
                <a:solidFill>
                  <a:srgbClr val="FFFFFF"/>
                </a:solidFill>
                <a:effectLst/>
                <a:latin typeface="Aptos"/>
                <a:ea typeface="Aptos" panose="020B0004020202020204" pitchFamily="34" charset="0"/>
                <a:cs typeface="Times New Roman"/>
              </a:rPr>
              <a:t> </a:t>
            </a:r>
            <a:br>
              <a:rPr lang="en-US" sz="3800" kern="100" dirty="0">
                <a:effectLst/>
                <a:latin typeface="Aptos" panose="020B0004020202020204" pitchFamily="34" charset="0"/>
                <a:ea typeface="Aptos" panose="020B0004020202020204" pitchFamily="34" charset="0"/>
                <a:cs typeface="Times New Roman" panose="02020603050405020304" pitchFamily="18" charset="0"/>
              </a:rPr>
            </a:br>
            <a:endParaRPr lang="en-US" sz="3800">
              <a:solidFill>
                <a:srgbClr val="FFFFFF"/>
              </a:solidFill>
              <a:latin typeface="Aptos"/>
            </a:endParaRPr>
          </a:p>
        </p:txBody>
      </p:sp>
      <p:sp>
        <p:nvSpPr>
          <p:cNvPr id="3" name="Subtitle 2">
            <a:extLst>
              <a:ext uri="{FF2B5EF4-FFF2-40B4-BE49-F238E27FC236}">
                <a16:creationId xmlns:a16="http://schemas.microsoft.com/office/drawing/2014/main" id="{0F2451C0-9E19-3E33-143D-8FC683B3ABF0}"/>
              </a:ext>
            </a:extLst>
          </p:cNvPr>
          <p:cNvSpPr>
            <a:spLocks noGrp="1"/>
          </p:cNvSpPr>
          <p:nvPr>
            <p:ph type="subTitle" idx="1"/>
          </p:nvPr>
        </p:nvSpPr>
        <p:spPr>
          <a:xfrm>
            <a:off x="1256275" y="5098254"/>
            <a:ext cx="9679449" cy="750259"/>
          </a:xfrm>
        </p:spPr>
        <p:txBody>
          <a:bodyPr anchor="ctr">
            <a:normAutofit/>
          </a:bodyPr>
          <a:lstStyle/>
          <a:p>
            <a:pPr algn="l"/>
            <a:r>
              <a:rPr lang="en-US" sz="2000" dirty="0">
                <a:solidFill>
                  <a:srgbClr val="FFFFFF"/>
                </a:solidFill>
              </a:rPr>
              <a:t>By Nathan Mungai and Thomas Duncan</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45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A0E6F-133E-6C04-A5C4-F9B4A03BBE9F}"/>
              </a:ext>
            </a:extLst>
          </p:cNvPr>
          <p:cNvSpPr>
            <a:spLocks noGrp="1"/>
          </p:cNvSpPr>
          <p:nvPr>
            <p:ph type="title"/>
          </p:nvPr>
        </p:nvSpPr>
        <p:spPr>
          <a:xfrm>
            <a:off x="838200" y="365125"/>
            <a:ext cx="10515600" cy="1325563"/>
          </a:xfrm>
        </p:spPr>
        <p:txBody>
          <a:bodyPr>
            <a:normAutofit/>
          </a:bodyPr>
          <a:lstStyle/>
          <a:p>
            <a:pPr>
              <a:spcBef>
                <a:spcPts val="0"/>
              </a:spcBef>
              <a:spcAft>
                <a:spcPts val="800"/>
              </a:spcAft>
            </a:pPr>
            <a:br>
              <a:rPr lang="en-US" sz="1400" kern="100">
                <a:effectLst/>
                <a:latin typeface="Aptos"/>
                <a:ea typeface="Aptos" panose="020B0004020202020204" pitchFamily="34" charset="0"/>
                <a:cs typeface="Times New Roman" panose="02020603050405020304" pitchFamily="18" charset="0"/>
              </a:rPr>
            </a:br>
            <a:r>
              <a:rPr lang="en-GB" sz="1400" b="1" kern="100">
                <a:effectLst/>
                <a:latin typeface="Aptos"/>
                <a:ea typeface="Aptos" panose="020B0004020202020204" pitchFamily="34" charset="0"/>
                <a:cs typeface="Times New Roman"/>
              </a:rPr>
              <a:t>Design and Development of Our Crop Recommendation System</a:t>
            </a:r>
            <a:br>
              <a:rPr lang="en-US" sz="1400" kern="100">
                <a:effectLst/>
                <a:latin typeface="Aptos"/>
                <a:ea typeface="Aptos" panose="020B0004020202020204" pitchFamily="34" charset="0"/>
                <a:cs typeface="Times New Roman" panose="02020603050405020304" pitchFamily="18" charset="0"/>
              </a:rPr>
            </a:br>
            <a:r>
              <a:rPr lang="en-GB" sz="1400" b="1" kern="100">
                <a:effectLst/>
                <a:latin typeface="Aptos"/>
                <a:ea typeface="Aptos" panose="020B0004020202020204" pitchFamily="34" charset="0"/>
                <a:cs typeface="Times New Roman"/>
              </a:rPr>
              <a:t>Introduction</a:t>
            </a:r>
            <a:br>
              <a:rPr lang="en-GB" sz="1400" b="1" kern="100">
                <a:effectLst/>
                <a:latin typeface="Aptos"/>
                <a:ea typeface="Aptos" panose="020B0004020202020204" pitchFamily="34" charset="0"/>
                <a:cs typeface="Times New Roman" panose="02020603050405020304" pitchFamily="18" charset="0"/>
              </a:rPr>
            </a:br>
            <a:br>
              <a:rPr lang="en-US" sz="1400" kern="100">
                <a:latin typeface="Aptos"/>
                <a:ea typeface="Aptos" panose="020B0004020202020204" pitchFamily="34" charset="0"/>
                <a:cs typeface="Times New Roman"/>
              </a:rPr>
            </a:br>
            <a:r>
              <a:rPr lang="en-GB" sz="1400" b="1" kern="100">
                <a:effectLst/>
                <a:latin typeface="Aptos"/>
                <a:ea typeface="Aptos" panose="020B0004020202020204" pitchFamily="34" charset="0"/>
                <a:cs typeface="Times New Roman"/>
              </a:rPr>
              <a:t>Problem Definition</a:t>
            </a:r>
            <a:endParaRPr lang="en-US" sz="1400">
              <a:latin typeface="Aptos"/>
              <a:cs typeface="Times New Roman"/>
            </a:endParaRPr>
          </a:p>
        </p:txBody>
      </p:sp>
      <p:sp>
        <p:nvSpPr>
          <p:cNvPr id="3" name="Content Placeholder 2">
            <a:extLst>
              <a:ext uri="{FF2B5EF4-FFF2-40B4-BE49-F238E27FC236}">
                <a16:creationId xmlns:a16="http://schemas.microsoft.com/office/drawing/2014/main" id="{50A6FF21-01A7-4984-E559-DD9718648183}"/>
              </a:ext>
            </a:extLst>
          </p:cNvPr>
          <p:cNvSpPr>
            <a:spLocks noGrp="1"/>
          </p:cNvSpPr>
          <p:nvPr>
            <p:ph idx="1"/>
          </p:nvPr>
        </p:nvSpPr>
        <p:spPr>
          <a:xfrm>
            <a:off x="838201" y="2013625"/>
            <a:ext cx="4614759" cy="4163337"/>
          </a:xfrm>
        </p:spPr>
        <p:txBody>
          <a:bodyPr>
            <a:normAutofit/>
          </a:bodyPr>
          <a:lstStyle/>
          <a:p>
            <a:pPr marL="0" marR="0">
              <a:spcBef>
                <a:spcPts val="0"/>
              </a:spcBef>
              <a:spcAft>
                <a:spcPts val="800"/>
              </a:spcAft>
            </a:pPr>
            <a:r>
              <a:rPr lang="en-GB" sz="1900" kern="100">
                <a:effectLst/>
                <a:latin typeface="Aptos"/>
                <a:ea typeface="Aptos" panose="020B0004020202020204" pitchFamily="34" charset="0"/>
                <a:cs typeface="Times New Roman" panose="02020603050405020304" pitchFamily="18" charset="0"/>
              </a:rPr>
              <a:t>The unpredictability of crop yields due to several factors such as climate variability, soil health, and inadequate farming practices poses a significant challenge to farmers. This unpredictability affects farmers’ incomes and contributes to food insecurity, thus hindering progress towards the UN SDG (Sustainable Development Goals) 2. Our Crop Recommendation System aims to provide recommendations on what crops to plant using machine learning techniques, enabling farmers to make informed decisions, optimize their practices, and increase agricultural productivity.</a:t>
            </a:r>
            <a:endParaRPr lang="en-US" sz="1900" kern="100">
              <a:effectLst/>
              <a:latin typeface="Aptos"/>
              <a:ea typeface="Aptos" panose="020B0004020202020204" pitchFamily="34" charset="0"/>
              <a:cs typeface="Times New Roman" panose="02020603050405020304" pitchFamily="18" charset="0"/>
            </a:endParaRPr>
          </a:p>
          <a:p>
            <a:endParaRPr lang="en-US" sz="1900">
              <a:latin typeface="Aptos"/>
            </a:endParaRPr>
          </a:p>
        </p:txBody>
      </p:sp>
      <p:pic>
        <p:nvPicPr>
          <p:cNvPr id="5" name="Picture 4" descr="A light bulb with colorful paint splashes&#10;&#10;Description automatically generated">
            <a:extLst>
              <a:ext uri="{FF2B5EF4-FFF2-40B4-BE49-F238E27FC236}">
                <a16:creationId xmlns:a16="http://schemas.microsoft.com/office/drawing/2014/main" id="{468EB03D-93E0-4203-C42A-E9DCA9077B9A}"/>
              </a:ext>
            </a:extLst>
          </p:cNvPr>
          <p:cNvPicPr>
            <a:picLocks noChangeAspect="1"/>
          </p:cNvPicPr>
          <p:nvPr/>
        </p:nvPicPr>
        <p:blipFill>
          <a:blip r:embed="rId2"/>
          <a:srcRect l="11037" r="1075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153159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D3FE6-1A17-A324-C0D5-E28563E859C1}"/>
              </a:ext>
            </a:extLst>
          </p:cNvPr>
          <p:cNvSpPr>
            <a:spLocks noGrp="1"/>
          </p:cNvSpPr>
          <p:nvPr>
            <p:ph type="title"/>
          </p:nvPr>
        </p:nvSpPr>
        <p:spPr>
          <a:xfrm>
            <a:off x="838200" y="557188"/>
            <a:ext cx="10515600" cy="1133499"/>
          </a:xfrm>
        </p:spPr>
        <p:txBody>
          <a:bodyPr>
            <a:normAutofit/>
          </a:bodyPr>
          <a:lstStyle/>
          <a:p>
            <a:pPr algn="ctr"/>
            <a:r>
              <a:rPr lang="en-GB" sz="3600" b="1" kern="100">
                <a:effectLst/>
                <a:latin typeface="Aptos"/>
                <a:ea typeface="Aptos" panose="020B0004020202020204" pitchFamily="34" charset="0"/>
                <a:cs typeface="Times New Roman" panose="02020603050405020304" pitchFamily="18" charset="0"/>
              </a:rPr>
              <a:t>Objectives</a:t>
            </a:r>
            <a:br>
              <a:rPr lang="en-US" sz="3600" kern="100">
                <a:effectLst/>
                <a:latin typeface="Aptos"/>
                <a:ea typeface="Aptos" panose="020B0004020202020204" pitchFamily="34" charset="0"/>
                <a:cs typeface="Times New Roman" panose="02020603050405020304" pitchFamily="18" charset="0"/>
              </a:rPr>
            </a:br>
            <a:endParaRPr lang="en-US" sz="3600">
              <a:latin typeface="Aptos"/>
            </a:endParaRPr>
          </a:p>
        </p:txBody>
      </p:sp>
      <p:graphicFrame>
        <p:nvGraphicFramePr>
          <p:cNvPr id="5" name="Content Placeholder 2">
            <a:extLst>
              <a:ext uri="{FF2B5EF4-FFF2-40B4-BE49-F238E27FC236}">
                <a16:creationId xmlns:a16="http://schemas.microsoft.com/office/drawing/2014/main" id="{1E660112-21DB-68F7-6E22-273D40741818}"/>
              </a:ext>
            </a:extLst>
          </p:cNvPr>
          <p:cNvGraphicFramePr>
            <a:graphicFrameLocks noGrp="1"/>
          </p:cNvGraphicFramePr>
          <p:nvPr>
            <p:ph idx="1"/>
            <p:extLst>
              <p:ext uri="{D42A27DB-BD31-4B8C-83A1-F6EECF244321}">
                <p14:modId xmlns:p14="http://schemas.microsoft.com/office/powerpoint/2010/main" val="112810455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99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B8E8F-FD35-1850-D5B6-EBC77035D227}"/>
              </a:ext>
            </a:extLst>
          </p:cNvPr>
          <p:cNvSpPr>
            <a:spLocks noGrp="1"/>
          </p:cNvSpPr>
          <p:nvPr>
            <p:ph type="title"/>
          </p:nvPr>
        </p:nvSpPr>
        <p:spPr>
          <a:xfrm>
            <a:off x="838200" y="557188"/>
            <a:ext cx="10515600" cy="1133499"/>
          </a:xfrm>
        </p:spPr>
        <p:txBody>
          <a:bodyPr>
            <a:normAutofit/>
          </a:bodyPr>
          <a:lstStyle/>
          <a:p>
            <a:pPr marL="0" marR="0" algn="ctr">
              <a:spcBef>
                <a:spcPts val="0"/>
              </a:spcBef>
              <a:spcAft>
                <a:spcPts val="800"/>
              </a:spcAft>
            </a:pPr>
            <a:r>
              <a:rPr lang="en-GB" sz="2500" b="1" kern="100">
                <a:effectLst/>
                <a:latin typeface="Aptos"/>
                <a:ea typeface="Aptos" panose="020B0004020202020204" pitchFamily="34" charset="0"/>
                <a:cs typeface="Times New Roman"/>
              </a:rPr>
              <a:t>Machine Learning Techniques</a:t>
            </a:r>
            <a:br>
              <a:rPr lang="en-US" sz="2500" kern="100">
                <a:effectLst/>
                <a:latin typeface="Aptos"/>
                <a:ea typeface="Aptos" panose="020B0004020202020204" pitchFamily="34" charset="0"/>
                <a:cs typeface="Times New Roman" panose="02020603050405020304" pitchFamily="18" charset="0"/>
              </a:rPr>
            </a:br>
            <a:r>
              <a:rPr lang="en-GB" sz="2500" b="1" kern="100">
                <a:effectLst/>
                <a:latin typeface="Aptos"/>
                <a:ea typeface="Aptos" panose="020B0004020202020204" pitchFamily="34" charset="0"/>
                <a:cs typeface="Times New Roman"/>
              </a:rPr>
              <a:t>Selected Techniques</a:t>
            </a:r>
            <a:br>
              <a:rPr lang="en-US" sz="2500" kern="100">
                <a:effectLst/>
                <a:latin typeface="Aptos"/>
                <a:ea typeface="Aptos" panose="020B0004020202020204" pitchFamily="34" charset="0"/>
                <a:cs typeface="Times New Roman" panose="02020603050405020304" pitchFamily="18" charset="0"/>
              </a:rPr>
            </a:br>
            <a:endParaRPr lang="en-US" sz="2500">
              <a:latin typeface="Aptos"/>
            </a:endParaRPr>
          </a:p>
        </p:txBody>
      </p:sp>
      <p:graphicFrame>
        <p:nvGraphicFramePr>
          <p:cNvPr id="5" name="Content Placeholder 2">
            <a:extLst>
              <a:ext uri="{FF2B5EF4-FFF2-40B4-BE49-F238E27FC236}">
                <a16:creationId xmlns:a16="http://schemas.microsoft.com/office/drawing/2014/main" id="{62A473E9-1F03-6484-34EA-A089B26F535C}"/>
              </a:ext>
            </a:extLst>
          </p:cNvPr>
          <p:cNvGraphicFramePr>
            <a:graphicFrameLocks noGrp="1"/>
          </p:cNvGraphicFramePr>
          <p:nvPr>
            <p:ph idx="1"/>
            <p:extLst>
              <p:ext uri="{D42A27DB-BD31-4B8C-83A1-F6EECF244321}">
                <p14:modId xmlns:p14="http://schemas.microsoft.com/office/powerpoint/2010/main" val="8540871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54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mputer chip&#10;&#10;Description automatically generated">
            <a:extLst>
              <a:ext uri="{FF2B5EF4-FFF2-40B4-BE49-F238E27FC236}">
                <a16:creationId xmlns:a16="http://schemas.microsoft.com/office/drawing/2014/main" id="{237B02CB-C75C-B6A9-7456-CE8C86DB1041}"/>
              </a:ext>
            </a:extLst>
          </p:cNvPr>
          <p:cNvPicPr>
            <a:picLocks noChangeAspect="1"/>
          </p:cNvPicPr>
          <p:nvPr/>
        </p:nvPicPr>
        <p:blipFill>
          <a:blip r:embed="rId2"/>
          <a:srcRect l="3126" r="3126"/>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CBC7D2-ADF3-8196-A09A-3AB95CE3441C}"/>
              </a:ext>
            </a:extLst>
          </p:cNvPr>
          <p:cNvSpPr>
            <a:spLocks noGrp="1"/>
          </p:cNvSpPr>
          <p:nvPr>
            <p:ph type="title"/>
          </p:nvPr>
        </p:nvSpPr>
        <p:spPr>
          <a:xfrm>
            <a:off x="838200" y="365125"/>
            <a:ext cx="3822189" cy="1899912"/>
          </a:xfrm>
        </p:spPr>
        <p:txBody>
          <a:bodyPr>
            <a:normAutofit/>
          </a:bodyPr>
          <a:lstStyle/>
          <a:p>
            <a:r>
              <a:rPr lang="en-GB" sz="4000" b="1" kern="100">
                <a:effectLst/>
                <a:latin typeface="Aptos"/>
                <a:ea typeface="Aptos" panose="020B0004020202020204" pitchFamily="34" charset="0"/>
                <a:cs typeface="Times New Roman" panose="02020603050405020304" pitchFamily="18" charset="0"/>
              </a:rPr>
              <a:t>System Architecture</a:t>
            </a:r>
            <a:br>
              <a:rPr lang="en-US" sz="4000" kern="100">
                <a:effectLst/>
                <a:latin typeface="Aptos"/>
                <a:ea typeface="Aptos" panose="020B0004020202020204" pitchFamily="34" charset="0"/>
                <a:cs typeface="Times New Roman" panose="02020603050405020304" pitchFamily="18" charset="0"/>
              </a:rPr>
            </a:br>
            <a:endParaRPr lang="en-US" sz="4000">
              <a:latin typeface="Aptos"/>
            </a:endParaRPr>
          </a:p>
        </p:txBody>
      </p:sp>
      <p:sp>
        <p:nvSpPr>
          <p:cNvPr id="3" name="Content Placeholder 2">
            <a:extLst>
              <a:ext uri="{FF2B5EF4-FFF2-40B4-BE49-F238E27FC236}">
                <a16:creationId xmlns:a16="http://schemas.microsoft.com/office/drawing/2014/main" id="{908BDEF8-1D00-4789-F030-4A6AE6753D82}"/>
              </a:ext>
            </a:extLst>
          </p:cNvPr>
          <p:cNvSpPr>
            <a:spLocks noGrp="1"/>
          </p:cNvSpPr>
          <p:nvPr>
            <p:ph idx="1"/>
          </p:nvPr>
        </p:nvSpPr>
        <p:spPr>
          <a:xfrm>
            <a:off x="838200" y="2434201"/>
            <a:ext cx="3822189" cy="3742762"/>
          </a:xfrm>
        </p:spPr>
        <p:txBody>
          <a:bodyPr>
            <a:normAutofit/>
          </a:bodyPr>
          <a:lstStyle/>
          <a:p>
            <a:pPr marL="0" marR="0">
              <a:spcBef>
                <a:spcPts val="0"/>
              </a:spcBef>
              <a:spcAft>
                <a:spcPts val="800"/>
              </a:spcAft>
            </a:pPr>
            <a:endParaRPr lang="en-US" sz="1400" kern="100">
              <a:effectLst/>
              <a:latin typeface="Aptos"/>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a:effectLst/>
                <a:latin typeface="Aptos"/>
                <a:ea typeface="Aptos" panose="020B0004020202020204" pitchFamily="34" charset="0"/>
                <a:cs typeface="Times New Roman" panose="02020603050405020304" pitchFamily="18" charset="0"/>
              </a:rPr>
              <a:t>1. Data Collection and Storage: Collecting data from various sources and storing it in a centralized database.</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a:effectLst/>
                <a:latin typeface="Aptos"/>
                <a:ea typeface="Aptos" panose="020B0004020202020204" pitchFamily="34" charset="0"/>
                <a:cs typeface="Times New Roman" panose="02020603050405020304" pitchFamily="18" charset="0"/>
              </a:rPr>
              <a:t>2. Data Pre-processing: Cleaning, normalizing, and preparing the data for model training.</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a:effectLst/>
                <a:latin typeface="Aptos"/>
                <a:ea typeface="Aptos" panose="020B0004020202020204" pitchFamily="34" charset="0"/>
                <a:cs typeface="Times New Roman" panose="02020603050405020304" pitchFamily="18" charset="0"/>
              </a:rPr>
              <a:t>3. Model Training: Training the classification model using the pre-processed data.</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a:effectLst/>
                <a:latin typeface="Aptos"/>
                <a:ea typeface="Aptos" panose="020B0004020202020204" pitchFamily="34" charset="0"/>
                <a:cs typeface="Times New Roman" panose="02020603050405020304" pitchFamily="18" charset="0"/>
              </a:rPr>
              <a:t>4. User Interface: Allowing farmers to input their data and receive predictions and recommendations.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a:effectLst/>
                <a:latin typeface="Aptos"/>
                <a:ea typeface="Aptos" panose="020B0004020202020204" pitchFamily="34" charset="0"/>
                <a:cs typeface="Times New Roman" panose="02020603050405020304" pitchFamily="18" charset="0"/>
              </a:rPr>
              <a:t>5. Prediction and Recommendation Engine: Using the trained model to make predictions and generate recommendations.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endParaRPr lang="en-US" sz="1400" kern="100">
              <a:effectLst/>
              <a:latin typeface="Aptos"/>
              <a:ea typeface="Aptos" panose="020B0004020202020204" pitchFamily="34" charset="0"/>
              <a:cs typeface="Times New Roman" panose="02020603050405020304" pitchFamily="18" charset="0"/>
            </a:endParaRPr>
          </a:p>
          <a:p>
            <a:endParaRPr lang="en-US" sz="1400">
              <a:latin typeface="Aptos"/>
            </a:endParaRPr>
          </a:p>
        </p:txBody>
      </p:sp>
    </p:spTree>
    <p:extLst>
      <p:ext uri="{BB962C8B-B14F-4D97-AF65-F5344CB8AC3E}">
        <p14:creationId xmlns:p14="http://schemas.microsoft.com/office/powerpoint/2010/main" val="1019439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ircuit board&#10;&#10;Description automatically generated">
            <a:extLst>
              <a:ext uri="{FF2B5EF4-FFF2-40B4-BE49-F238E27FC236}">
                <a16:creationId xmlns:a16="http://schemas.microsoft.com/office/drawing/2014/main" id="{606B21DD-1068-2BFC-EAEF-0FBEA16B8431}"/>
              </a:ext>
            </a:extLst>
          </p:cNvPr>
          <p:cNvPicPr>
            <a:picLocks noChangeAspect="1"/>
          </p:cNvPicPr>
          <p:nvPr/>
        </p:nvPicPr>
        <p:blipFill>
          <a:blip r:embed="rId2"/>
          <a:srcRect l="3001" r="300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3C124-949C-4D4E-2367-C96A2ECC9738}"/>
              </a:ext>
            </a:extLst>
          </p:cNvPr>
          <p:cNvSpPr>
            <a:spLocks noGrp="1"/>
          </p:cNvSpPr>
          <p:nvPr>
            <p:ph type="title"/>
          </p:nvPr>
        </p:nvSpPr>
        <p:spPr>
          <a:xfrm>
            <a:off x="7531610" y="365125"/>
            <a:ext cx="3822189" cy="1899912"/>
          </a:xfrm>
        </p:spPr>
        <p:txBody>
          <a:bodyPr>
            <a:normAutofit/>
          </a:bodyPr>
          <a:lstStyle/>
          <a:p>
            <a:r>
              <a:rPr lang="en-GB" sz="4000" b="1" kern="100">
                <a:effectLst/>
                <a:latin typeface="Aptos"/>
                <a:ea typeface="Aptos" panose="020B0004020202020204" pitchFamily="34" charset="0"/>
                <a:cs typeface="Times New Roman" panose="02020603050405020304" pitchFamily="18" charset="0"/>
              </a:rPr>
              <a:t>Detailed Architecture</a:t>
            </a:r>
            <a:br>
              <a:rPr lang="en-US" sz="4000" kern="100">
                <a:effectLst/>
                <a:latin typeface="Aptos"/>
                <a:ea typeface="Aptos" panose="020B0004020202020204" pitchFamily="34" charset="0"/>
                <a:cs typeface="Times New Roman" panose="02020603050405020304" pitchFamily="18" charset="0"/>
              </a:rPr>
            </a:br>
            <a:endParaRPr lang="en-US" sz="4000">
              <a:latin typeface="Aptos"/>
            </a:endParaRPr>
          </a:p>
        </p:txBody>
      </p:sp>
      <p:sp>
        <p:nvSpPr>
          <p:cNvPr id="3" name="Content Placeholder 2">
            <a:extLst>
              <a:ext uri="{FF2B5EF4-FFF2-40B4-BE49-F238E27FC236}">
                <a16:creationId xmlns:a16="http://schemas.microsoft.com/office/drawing/2014/main" id="{35AF8F47-13B5-9F82-DBC9-215A95A531DE}"/>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0" marR="0" indent="0">
              <a:spcBef>
                <a:spcPts val="0"/>
              </a:spcBef>
              <a:spcAft>
                <a:spcPts val="800"/>
              </a:spcAft>
              <a:buNone/>
            </a:pPr>
            <a:endParaRPr lang="en-GB" sz="1400" kern="100">
              <a:effectLst/>
              <a:latin typeface="Aptos"/>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400" kern="100" dirty="0">
                <a:effectLst/>
                <a:latin typeface="Aptos"/>
                <a:ea typeface="Aptos" panose="020B0004020202020204" pitchFamily="34" charset="0"/>
                <a:cs typeface="Times New Roman"/>
              </a:rPr>
              <a:t>1. Data Collection and Storage:</a:t>
            </a:r>
            <a:endParaRPr lang="en-US" sz="1400" kern="100" dirty="0">
              <a:effectLst/>
              <a:latin typeface="Aptos"/>
              <a:ea typeface="Aptos" panose="020B0004020202020204" pitchFamily="34" charset="0"/>
              <a:cs typeface="Times New Roman"/>
            </a:endParaRPr>
          </a:p>
          <a:p>
            <a:pPr marL="0">
              <a:spcBef>
                <a:spcPts val="0"/>
              </a:spcBef>
              <a:spcAft>
                <a:spcPts val="800"/>
              </a:spcAft>
            </a:pPr>
            <a:r>
              <a:rPr lang="en-GB" sz="1400" kern="100" dirty="0">
                <a:effectLst/>
                <a:latin typeface="Aptos"/>
                <a:ea typeface="Aptos" panose="020B0004020202020204" pitchFamily="34" charset="0"/>
                <a:cs typeface="Times New Roman"/>
              </a:rPr>
              <a:t>Database: A relational database to store and manage the collected data.</a:t>
            </a:r>
            <a:r>
              <a:rPr lang="en-GB" sz="1400" kern="100" dirty="0">
                <a:latin typeface="Aptos"/>
                <a:ea typeface="Aptos" panose="020B0004020202020204" pitchFamily="34" charset="0"/>
                <a:cs typeface="Times New Roman"/>
              </a:rPr>
              <a:t> Data was collected from 2 different datasets found on </a:t>
            </a:r>
            <a:r>
              <a:rPr lang="en-GB" sz="1400" kern="100" dirty="0" err="1">
                <a:latin typeface="Aptos"/>
                <a:ea typeface="Aptos" panose="020B0004020202020204" pitchFamily="34" charset="0"/>
                <a:cs typeface="Times New Roman"/>
              </a:rPr>
              <a:t>kaggle</a:t>
            </a:r>
            <a:r>
              <a:rPr lang="en-GB" sz="1400" kern="100" dirty="0">
                <a:latin typeface="Aptos"/>
                <a:ea typeface="Aptos" panose="020B0004020202020204" pitchFamily="34" charset="0"/>
                <a:cs typeface="Times New Roman"/>
              </a:rPr>
              <a:t>.</a:t>
            </a:r>
            <a:endParaRPr lang="en-US" sz="1400" kern="100" dirty="0">
              <a:effectLst/>
              <a:latin typeface="Aptos"/>
              <a:ea typeface="Aptos" panose="020B0004020202020204" pitchFamily="34" charset="0"/>
              <a:cs typeface="Times New Roman"/>
            </a:endParaRPr>
          </a:p>
          <a:p>
            <a:pPr marL="0">
              <a:spcBef>
                <a:spcPts val="0"/>
              </a:spcBef>
              <a:spcAft>
                <a:spcPts val="800"/>
              </a:spcAft>
            </a:pPr>
            <a:endParaRPr lang="en-GB" sz="1400" kern="100">
              <a:latin typeface="Aptos"/>
              <a:ea typeface="Aptos" panose="020B0004020202020204" pitchFamily="34" charset="0"/>
              <a:cs typeface="Times New Roman"/>
            </a:endParaRPr>
          </a:p>
          <a:p>
            <a:pPr marL="0" marR="0" indent="0">
              <a:spcBef>
                <a:spcPts val="0"/>
              </a:spcBef>
              <a:spcAft>
                <a:spcPts val="800"/>
              </a:spcAft>
              <a:buNone/>
            </a:pPr>
            <a:r>
              <a:rPr lang="en-GB" sz="1400" kern="100" dirty="0">
                <a:effectLst/>
                <a:latin typeface="Aptos"/>
                <a:ea typeface="Aptos" panose="020B0004020202020204" pitchFamily="34" charset="0"/>
                <a:cs typeface="Times New Roman"/>
              </a:rPr>
              <a:t>2. Data Pre-processing:</a:t>
            </a:r>
            <a:endParaRPr lang="en-US" sz="1400" kern="100" dirty="0">
              <a:effectLst/>
              <a:latin typeface="Aptos"/>
              <a:ea typeface="Aptos" panose="020B0004020202020204" pitchFamily="34" charset="0"/>
              <a:cs typeface="Times New Roman"/>
            </a:endParaRPr>
          </a:p>
          <a:p>
            <a:pPr marL="0" indent="0">
              <a:spcBef>
                <a:spcPts val="0"/>
              </a:spcBef>
              <a:spcAft>
                <a:spcPts val="800"/>
              </a:spcAft>
              <a:buNone/>
            </a:pPr>
            <a:r>
              <a:rPr lang="en-GB" sz="1400" kern="100" dirty="0">
                <a:effectLst/>
                <a:latin typeface="Aptos"/>
                <a:ea typeface="Aptos" panose="020B0004020202020204" pitchFamily="34" charset="0"/>
                <a:cs typeface="Times New Roman"/>
              </a:rPr>
              <a:t>- Cleaning: Removing or imputing missing values.</a:t>
            </a:r>
            <a:endParaRPr lang="en-US" sz="1400" kern="100" dirty="0">
              <a:latin typeface="Aptos"/>
              <a:ea typeface="Aptos" panose="020B0004020202020204" pitchFamily="34" charset="0"/>
              <a:cs typeface="Times New Roman"/>
            </a:endParaRPr>
          </a:p>
          <a:p>
            <a:pPr marL="0" indent="0">
              <a:spcBef>
                <a:spcPts val="0"/>
              </a:spcBef>
              <a:spcAft>
                <a:spcPts val="800"/>
              </a:spcAft>
              <a:buNone/>
            </a:pPr>
            <a:r>
              <a:rPr lang="en-GB" sz="1400" kern="100" dirty="0">
                <a:effectLst/>
                <a:latin typeface="Aptos"/>
                <a:ea typeface="Aptos" panose="020B0004020202020204" pitchFamily="34" charset="0"/>
                <a:cs typeface="Times New Roman"/>
              </a:rPr>
              <a:t>- Normalization: Standardizing feature scales to ensure consistency.</a:t>
            </a:r>
            <a:endParaRPr lang="en-US" sz="1400" kern="100" dirty="0">
              <a:effectLst/>
              <a:latin typeface="Aptos"/>
              <a:ea typeface="Aptos" panose="020B0004020202020204" pitchFamily="34" charset="0"/>
              <a:cs typeface="Times New Roman"/>
            </a:endParaRPr>
          </a:p>
          <a:p>
            <a:pPr marL="0" indent="0">
              <a:spcBef>
                <a:spcPts val="0"/>
              </a:spcBef>
              <a:spcAft>
                <a:spcPts val="800"/>
              </a:spcAft>
              <a:buNone/>
            </a:pPr>
            <a:r>
              <a:rPr lang="en-GB" sz="1400" kern="100" dirty="0">
                <a:effectLst/>
                <a:latin typeface="Aptos"/>
                <a:ea typeface="Aptos" panose="020B0004020202020204" pitchFamily="34" charset="0"/>
                <a:cs typeface="Times New Roman"/>
              </a:rPr>
              <a:t>- Feature Engineering: Creating new features or modifying existing ones to improve model performance.</a:t>
            </a:r>
            <a:endParaRPr lang="en-US" sz="1400" kern="100" dirty="0">
              <a:effectLst/>
              <a:latin typeface="Aptos"/>
              <a:ea typeface="Aptos" panose="020B0004020202020204" pitchFamily="34" charset="0"/>
              <a:cs typeface="Times New Roman"/>
            </a:endParaRPr>
          </a:p>
          <a:p>
            <a:endParaRPr lang="en-US" sz="1400">
              <a:latin typeface="Aptos"/>
            </a:endParaRPr>
          </a:p>
        </p:txBody>
      </p:sp>
    </p:spTree>
    <p:extLst>
      <p:ext uri="{BB962C8B-B14F-4D97-AF65-F5344CB8AC3E}">
        <p14:creationId xmlns:p14="http://schemas.microsoft.com/office/powerpoint/2010/main" val="818226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mputer&#10;&#10;Description automatically generated">
            <a:extLst>
              <a:ext uri="{FF2B5EF4-FFF2-40B4-BE49-F238E27FC236}">
                <a16:creationId xmlns:a16="http://schemas.microsoft.com/office/drawing/2014/main" id="{C78FD7F1-7F4A-35E5-66F8-501F6EEAEE4E}"/>
              </a:ext>
            </a:extLst>
          </p:cNvPr>
          <p:cNvPicPr>
            <a:picLocks noChangeAspect="1"/>
          </p:cNvPicPr>
          <p:nvPr/>
        </p:nvPicPr>
        <p:blipFill>
          <a:blip r:embed="rId2"/>
          <a:srcRect t="26359" b="26359"/>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221165-800F-5C33-AC2B-B6767F0CCA49}"/>
              </a:ext>
            </a:extLst>
          </p:cNvPr>
          <p:cNvSpPr>
            <a:spLocks noGrp="1"/>
          </p:cNvSpPr>
          <p:nvPr>
            <p:ph idx="1"/>
          </p:nvPr>
        </p:nvSpPr>
        <p:spPr>
          <a:xfrm>
            <a:off x="838200" y="2434201"/>
            <a:ext cx="3822189" cy="3742762"/>
          </a:xfrm>
        </p:spPr>
        <p:txBody>
          <a:bodyPr>
            <a:normAutofit/>
          </a:bodyPr>
          <a:lstStyle/>
          <a:p>
            <a:pPr marL="0" marR="0" indent="0">
              <a:spcBef>
                <a:spcPts val="0"/>
              </a:spcBef>
              <a:spcAft>
                <a:spcPts val="800"/>
              </a:spcAft>
              <a:buNone/>
            </a:pPr>
            <a:r>
              <a:rPr lang="en-GB" sz="1300" kern="100">
                <a:effectLst/>
                <a:latin typeface="Aptos"/>
                <a:ea typeface="Aptos" panose="020B0004020202020204" pitchFamily="34" charset="0"/>
                <a:cs typeface="Times New Roman"/>
              </a:rPr>
              <a:t>3. Model Training:</a:t>
            </a:r>
            <a:endParaRPr lang="en-US" sz="1300" kern="100">
              <a:effectLst/>
              <a:latin typeface="Aptos"/>
              <a:ea typeface="Aptos" panose="020B0004020202020204" pitchFamily="34" charset="0"/>
              <a:cs typeface="Times New Roman"/>
            </a:endParaRPr>
          </a:p>
          <a:p>
            <a:pPr marL="0" indent="0">
              <a:spcBef>
                <a:spcPts val="0"/>
              </a:spcBef>
              <a:spcAft>
                <a:spcPts val="800"/>
              </a:spcAft>
              <a:buNone/>
            </a:pPr>
            <a:r>
              <a:rPr lang="en-GB" sz="1300" kern="100">
                <a:effectLst/>
                <a:latin typeface="Aptos"/>
                <a:ea typeface="Aptos" panose="020B0004020202020204" pitchFamily="34" charset="0"/>
                <a:cs typeface="Times New Roman"/>
              </a:rPr>
              <a:t>- Algorithm: A Random Forest Classifier </a:t>
            </a:r>
            <a:r>
              <a:rPr lang="en-GB" sz="1300" kern="100">
                <a:latin typeface="Aptos"/>
                <a:ea typeface="Aptos" panose="020B0004020202020204" pitchFamily="34" charset="0"/>
                <a:cs typeface="Times New Roman"/>
              </a:rPr>
              <a:t>was </a:t>
            </a:r>
            <a:r>
              <a:rPr lang="en-GB" sz="1300" kern="100">
                <a:effectLst/>
                <a:latin typeface="Aptos"/>
                <a:ea typeface="Aptos" panose="020B0004020202020204" pitchFamily="34" charset="0"/>
                <a:cs typeface="Times New Roman"/>
              </a:rPr>
              <a:t>chosen to make predictions on crop yield.</a:t>
            </a:r>
            <a:endParaRPr lang="en-US" sz="1300" kern="100">
              <a:effectLst/>
              <a:latin typeface="Aptos"/>
              <a:ea typeface="Aptos" panose="020B0004020202020204" pitchFamily="34" charset="0"/>
              <a:cs typeface="Times New Roman"/>
            </a:endParaRPr>
          </a:p>
          <a:p>
            <a:pPr marL="0" indent="0">
              <a:spcBef>
                <a:spcPts val="0"/>
              </a:spcBef>
              <a:spcAft>
                <a:spcPts val="800"/>
              </a:spcAft>
              <a:buNone/>
            </a:pPr>
            <a:r>
              <a:rPr lang="en-GB" sz="1300" kern="100">
                <a:effectLst/>
                <a:latin typeface="Aptos"/>
                <a:ea typeface="Aptos" panose="020B0004020202020204" pitchFamily="34" charset="0"/>
                <a:cs typeface="Times New Roman"/>
              </a:rPr>
              <a:t>- Training: The model </a:t>
            </a:r>
            <a:r>
              <a:rPr lang="en-GB" sz="1300" kern="100">
                <a:latin typeface="Aptos"/>
                <a:ea typeface="Aptos" panose="020B0004020202020204" pitchFamily="34" charset="0"/>
                <a:cs typeface="Times New Roman"/>
              </a:rPr>
              <a:t>was</a:t>
            </a:r>
            <a:r>
              <a:rPr lang="en-GB" sz="1300" kern="100">
                <a:effectLst/>
                <a:latin typeface="Aptos"/>
                <a:ea typeface="Aptos" panose="020B0004020202020204" pitchFamily="34" charset="0"/>
                <a:cs typeface="Times New Roman"/>
              </a:rPr>
              <a:t> be trained on the collected data</a:t>
            </a:r>
            <a:r>
              <a:rPr lang="en-GB" sz="1300" kern="100">
                <a:latin typeface="Aptos"/>
                <a:ea typeface="Aptos" panose="020B0004020202020204" pitchFamily="34" charset="0"/>
                <a:cs typeface="Times New Roman"/>
              </a:rPr>
              <a:t> in a 70-30 split.</a:t>
            </a:r>
            <a:endParaRPr lang="en-US" sz="1300" kern="100">
              <a:effectLst/>
              <a:latin typeface="Aptos"/>
              <a:ea typeface="Aptos" panose="020B0004020202020204" pitchFamily="34" charset="0"/>
              <a:cs typeface="Times New Roman"/>
            </a:endParaRPr>
          </a:p>
          <a:p>
            <a:pPr marL="0" indent="0">
              <a:spcBef>
                <a:spcPts val="0"/>
              </a:spcBef>
              <a:spcAft>
                <a:spcPts val="800"/>
              </a:spcAft>
              <a:buNone/>
            </a:pPr>
            <a:r>
              <a:rPr lang="en-GB" sz="1300" kern="100">
                <a:effectLst/>
                <a:latin typeface="Aptos"/>
                <a:ea typeface="Aptos" panose="020B0004020202020204" pitchFamily="34" charset="0"/>
                <a:cs typeface="Times New Roman"/>
              </a:rPr>
              <a:t>- Evaluation: The model’s performance </a:t>
            </a:r>
            <a:r>
              <a:rPr lang="en-GB" sz="1300" kern="100">
                <a:latin typeface="Aptos"/>
                <a:ea typeface="Aptos" panose="020B0004020202020204" pitchFamily="34" charset="0"/>
                <a:cs typeface="Times New Roman"/>
              </a:rPr>
              <a:t>was</a:t>
            </a:r>
            <a:r>
              <a:rPr lang="en-GB" sz="1300" kern="100">
                <a:effectLst/>
                <a:latin typeface="Aptos"/>
                <a:ea typeface="Aptos" panose="020B0004020202020204" pitchFamily="34" charset="0"/>
                <a:cs typeface="Times New Roman"/>
              </a:rPr>
              <a:t> evaluated </a:t>
            </a:r>
            <a:r>
              <a:rPr lang="en-GB" sz="1300" kern="100">
                <a:latin typeface="Aptos"/>
                <a:ea typeface="Aptos" panose="020B0004020202020204" pitchFamily="34" charset="0"/>
                <a:cs typeface="Times New Roman"/>
              </a:rPr>
              <a:t>and got a 98% accuracy score.</a:t>
            </a:r>
            <a:endParaRPr lang="en-GB" sz="1300" kern="100">
              <a:effectLst/>
              <a:latin typeface="Aptos"/>
              <a:ea typeface="Aptos" panose="020B0004020202020204" pitchFamily="34" charset="0"/>
              <a:cs typeface="Times New Roman" panose="02020603050405020304" pitchFamily="18" charset="0"/>
            </a:endParaRPr>
          </a:p>
          <a:p>
            <a:pPr marL="0" marR="0">
              <a:spcBef>
                <a:spcPts val="0"/>
              </a:spcBef>
              <a:spcAft>
                <a:spcPts val="800"/>
              </a:spcAft>
            </a:pPr>
            <a:endParaRPr lang="en-US" sz="1300" kern="100">
              <a:effectLst/>
              <a:latin typeface="Aptos"/>
              <a:ea typeface="Aptos" panose="020B0004020202020204" pitchFamily="34" charset="0"/>
              <a:cs typeface="Times New Roman" panose="02020603050405020304" pitchFamily="18" charset="0"/>
            </a:endParaRPr>
          </a:p>
          <a:p>
            <a:pPr marL="0" marR="0" indent="0">
              <a:spcBef>
                <a:spcPts val="0"/>
              </a:spcBef>
              <a:spcAft>
                <a:spcPts val="800"/>
              </a:spcAft>
              <a:buNone/>
            </a:pPr>
            <a:r>
              <a:rPr lang="en-GB" sz="1300" kern="100">
                <a:effectLst/>
                <a:latin typeface="Aptos"/>
                <a:ea typeface="Aptos" panose="020B0004020202020204" pitchFamily="34" charset="0"/>
                <a:cs typeface="Times New Roman"/>
              </a:rPr>
              <a:t>4. User Interface Development:</a:t>
            </a:r>
            <a:endParaRPr lang="en-US" sz="1300" kern="100">
              <a:effectLst/>
              <a:latin typeface="Aptos"/>
              <a:ea typeface="Aptos" panose="020B0004020202020204" pitchFamily="34" charset="0"/>
              <a:cs typeface="Times New Roman"/>
            </a:endParaRPr>
          </a:p>
          <a:p>
            <a:pPr marL="0" indent="0">
              <a:spcBef>
                <a:spcPts val="0"/>
              </a:spcBef>
              <a:spcAft>
                <a:spcPts val="800"/>
              </a:spcAft>
              <a:buNone/>
            </a:pPr>
            <a:r>
              <a:rPr lang="en-GB" sz="1300" kern="100">
                <a:effectLst/>
                <a:latin typeface="Aptos"/>
                <a:ea typeface="Aptos" panose="020B0004020202020204" pitchFamily="34" charset="0"/>
                <a:cs typeface="Times New Roman"/>
              </a:rPr>
              <a:t>- We</a:t>
            </a:r>
            <a:r>
              <a:rPr lang="en-GB" sz="1300" kern="100">
                <a:latin typeface="Aptos"/>
                <a:ea typeface="Aptos" panose="020B0004020202020204" pitchFamily="34" charset="0"/>
                <a:cs typeface="Times New Roman"/>
              </a:rPr>
              <a:t> developed</a:t>
            </a:r>
            <a:r>
              <a:rPr lang="en-GB" sz="1300" kern="100">
                <a:effectLst/>
                <a:latin typeface="Aptos"/>
                <a:ea typeface="Aptos" panose="020B0004020202020204" pitchFamily="34" charset="0"/>
                <a:cs typeface="Times New Roman"/>
              </a:rPr>
              <a:t> a basic web application </a:t>
            </a:r>
            <a:r>
              <a:rPr lang="en-GB" sz="1300" kern="100">
                <a:latin typeface="Aptos"/>
                <a:ea typeface="Aptos" panose="020B0004020202020204" pitchFamily="34" charset="0"/>
                <a:cs typeface="Times New Roman"/>
              </a:rPr>
              <a:t>using flask with</a:t>
            </a:r>
            <a:r>
              <a:rPr lang="en-GB" sz="1300" kern="100">
                <a:effectLst/>
                <a:latin typeface="Aptos"/>
                <a:ea typeface="Aptos" panose="020B0004020202020204" pitchFamily="34" charset="0"/>
                <a:cs typeface="Times New Roman"/>
              </a:rPr>
              <a:t> input forms for farmers to manually enter their data. This can be scaled at a later stage to use IoT sensors.</a:t>
            </a:r>
            <a:endParaRPr lang="en-US" sz="1300" kern="100">
              <a:effectLst/>
              <a:latin typeface="Aptos"/>
              <a:ea typeface="Aptos" panose="020B0004020202020204" pitchFamily="34" charset="0"/>
              <a:cs typeface="Times New Roman" panose="02020603050405020304" pitchFamily="18" charset="0"/>
            </a:endParaRPr>
          </a:p>
          <a:p>
            <a:pPr marL="0" indent="0">
              <a:spcBef>
                <a:spcPts val="0"/>
              </a:spcBef>
              <a:spcAft>
                <a:spcPts val="800"/>
              </a:spcAft>
              <a:buNone/>
            </a:pPr>
            <a:r>
              <a:rPr lang="en-GB" sz="1300" kern="100">
                <a:effectLst/>
                <a:latin typeface="Aptos"/>
                <a:ea typeface="Aptos" panose="020B0004020202020204" pitchFamily="34" charset="0"/>
                <a:cs typeface="Times New Roman"/>
              </a:rPr>
              <a:t>- Initial recommendations are displayed based on the input data.</a:t>
            </a:r>
            <a:endParaRPr lang="en-US" sz="1300" kern="100">
              <a:effectLst/>
              <a:latin typeface="Aptos"/>
              <a:ea typeface="Aptos" panose="020B0004020202020204" pitchFamily="34" charset="0"/>
              <a:cs typeface="Times New Roman" panose="02020603050405020304" pitchFamily="18" charset="0"/>
            </a:endParaRPr>
          </a:p>
          <a:p>
            <a:endParaRPr lang="en-US" sz="1300">
              <a:latin typeface="Aptos"/>
            </a:endParaRPr>
          </a:p>
        </p:txBody>
      </p:sp>
    </p:spTree>
    <p:extLst>
      <p:ext uri="{BB962C8B-B14F-4D97-AF65-F5344CB8AC3E}">
        <p14:creationId xmlns:p14="http://schemas.microsoft.com/office/powerpoint/2010/main" val="1480750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37B1C-2865-81EC-9CF6-A8B7F81863A0}"/>
              </a:ext>
            </a:extLst>
          </p:cNvPr>
          <p:cNvSpPr>
            <a:spLocks noGrp="1"/>
          </p:cNvSpPr>
          <p:nvPr>
            <p:ph type="title"/>
          </p:nvPr>
        </p:nvSpPr>
        <p:spPr>
          <a:xfrm>
            <a:off x="1754877" y="600650"/>
            <a:ext cx="5801917" cy="2228760"/>
          </a:xfrm>
        </p:spPr>
        <p:txBody>
          <a:bodyPr anchor="b">
            <a:normAutofit/>
          </a:bodyPr>
          <a:lstStyle/>
          <a:p>
            <a:r>
              <a:rPr lang="en-US" sz="4000" b="1" kern="100">
                <a:effectLst/>
                <a:latin typeface="Aptos"/>
                <a:ea typeface="Aptos" panose="020B0004020202020204" pitchFamily="34" charset="0"/>
                <a:cs typeface="Times New Roman"/>
              </a:rPr>
              <a:t>Conclusion and Next Steps</a:t>
            </a:r>
            <a:br>
              <a:rPr lang="en-US" sz="4000" kern="100">
                <a:effectLst/>
                <a:latin typeface="Aptos"/>
                <a:ea typeface="Aptos" panose="020B0004020202020204" pitchFamily="34" charset="0"/>
                <a:cs typeface="Times New Roman" panose="02020603050405020304" pitchFamily="18" charset="0"/>
              </a:rPr>
            </a:br>
            <a:endParaRPr lang="en-US" sz="4000">
              <a:latin typeface="Aptos"/>
            </a:endParaRPr>
          </a:p>
        </p:txBody>
      </p:sp>
      <p:pic>
        <p:nvPicPr>
          <p:cNvPr id="18" name="Graphic 17" descr="Farm scene">
            <a:extLst>
              <a:ext uri="{FF2B5EF4-FFF2-40B4-BE49-F238E27FC236}">
                <a16:creationId xmlns:a16="http://schemas.microsoft.com/office/drawing/2014/main" id="{2B4D6038-7832-32EF-2155-8C8D8C9A7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6543" y="1118532"/>
            <a:ext cx="1198532" cy="1198532"/>
          </a:xfrm>
          <a:prstGeom prst="rect">
            <a:avLst/>
          </a:prstGeom>
        </p:spPr>
      </p:pic>
      <p:sp>
        <p:nvSpPr>
          <p:cNvPr id="3" name="Content Placeholder 2">
            <a:extLst>
              <a:ext uri="{FF2B5EF4-FFF2-40B4-BE49-F238E27FC236}">
                <a16:creationId xmlns:a16="http://schemas.microsoft.com/office/drawing/2014/main" id="{377CB3D3-9F49-5302-61DE-AE8C27C60E96}"/>
              </a:ext>
            </a:extLst>
          </p:cNvPr>
          <p:cNvSpPr>
            <a:spLocks noGrp="1"/>
          </p:cNvSpPr>
          <p:nvPr>
            <p:ph idx="1"/>
          </p:nvPr>
        </p:nvSpPr>
        <p:spPr>
          <a:xfrm>
            <a:off x="1322391" y="2403882"/>
            <a:ext cx="5801917" cy="2057045"/>
          </a:xfrm>
        </p:spPr>
        <p:txBody>
          <a:bodyPr vert="horz" lIns="91440" tIns="45720" rIns="91440" bIns="45720" rtlCol="0" anchor="t">
            <a:noAutofit/>
          </a:bodyPr>
          <a:lstStyle/>
          <a:p>
            <a:pPr marL="0" marR="0" indent="0">
              <a:spcBef>
                <a:spcPts val="0"/>
              </a:spcBef>
              <a:spcAft>
                <a:spcPts val="800"/>
              </a:spcAft>
              <a:buNone/>
            </a:pPr>
            <a:r>
              <a:rPr lang="en-US" sz="1600" kern="100" dirty="0">
                <a:effectLst/>
                <a:latin typeface="Aptos"/>
                <a:ea typeface="Aptos" panose="020B0004020202020204" pitchFamily="34" charset="0"/>
                <a:cs typeface="Times New Roman"/>
              </a:rPr>
              <a:t>The crop yield prediction system is functional, providing accurate predictions through a user-friendly web interface. The following steps are planned for further enhancement:</a:t>
            </a:r>
            <a:endParaRPr lang="en-US" sz="1600"/>
          </a:p>
          <a:p>
            <a:pPr>
              <a:buFont typeface="Arial" panose="02110004020202020204"/>
              <a:buChar char="•"/>
            </a:pPr>
            <a:r>
              <a:rPr lang="en-US" sz="1600" kern="100" dirty="0">
                <a:solidFill>
                  <a:srgbClr val="000000"/>
                </a:solidFill>
                <a:latin typeface="Aptos"/>
                <a:cs typeface="Times New Roman"/>
              </a:rPr>
              <a:t>Model Improvement: Explore advanced models and techniques to improve prediction accuracy.</a:t>
            </a:r>
          </a:p>
          <a:p>
            <a:pPr>
              <a:buFont typeface="Arial" panose="02110004020202020204"/>
              <a:buChar char="•"/>
            </a:pPr>
            <a:r>
              <a:rPr lang="en-US" sz="1600" kern="100" dirty="0">
                <a:solidFill>
                  <a:srgbClr val="000000"/>
                </a:solidFill>
                <a:latin typeface="Aptos"/>
                <a:cs typeface="Times New Roman"/>
              </a:rPr>
              <a:t>Big Data Integration: Incorporate larger datasets and use distributed computing frameworks like Apache Spark for scalability.</a:t>
            </a:r>
          </a:p>
          <a:p>
            <a:pPr>
              <a:buFont typeface="Arial" panose="02110004020202020204"/>
              <a:buChar char="•"/>
            </a:pPr>
            <a:r>
              <a:rPr lang="en-US" sz="1600" kern="100" dirty="0">
                <a:solidFill>
                  <a:srgbClr val="000000"/>
                </a:solidFill>
                <a:latin typeface="Aptos"/>
                <a:cs typeface="Times New Roman"/>
              </a:rPr>
              <a:t>Prescriptive Analytics: Extend the system to provide actionable recommendations based on predictions.</a:t>
            </a:r>
          </a:p>
          <a:p>
            <a:pPr>
              <a:buFont typeface="Arial" panose="02110004020202020204"/>
              <a:buChar char="•"/>
            </a:pPr>
            <a:r>
              <a:rPr lang="en-US" sz="1600" kern="100" dirty="0">
                <a:solidFill>
                  <a:srgbClr val="000000"/>
                </a:solidFill>
                <a:latin typeface="Aptos"/>
                <a:cs typeface="Times New Roman"/>
              </a:rPr>
              <a:t>User Feedback: Collect feedback from potential users (farmers) to refine the user interface and feature set.</a:t>
            </a:r>
          </a:p>
          <a:p>
            <a:pPr>
              <a:buFont typeface="Arial" panose="02110004020202020204"/>
              <a:buChar char="•"/>
            </a:pPr>
            <a:r>
              <a:rPr lang="en-US" sz="1600" kern="100" dirty="0">
                <a:solidFill>
                  <a:srgbClr val="000000"/>
                </a:solidFill>
                <a:latin typeface="Aptos"/>
                <a:cs typeface="Times New Roman"/>
              </a:rPr>
              <a:t>IOT integration. Use of IOT devices to read soil and weather data for automatic inputs to the program.</a:t>
            </a:r>
          </a:p>
          <a:p>
            <a:pPr marL="342900" marR="0" lvl="0" indent="-342900">
              <a:spcBef>
                <a:spcPts val="0"/>
              </a:spcBef>
              <a:spcAft>
                <a:spcPts val="800"/>
              </a:spcAft>
              <a:buAutoNum type="arabicPeriod"/>
            </a:pPr>
            <a:endParaRPr lang="en-US" sz="1600" kern="100" dirty="0">
              <a:solidFill>
                <a:srgbClr val="000000"/>
              </a:solidFill>
              <a:latin typeface="Aptos"/>
              <a:cs typeface="Times New Roman"/>
            </a:endParaRPr>
          </a:p>
          <a:p>
            <a:pPr marL="342900" indent="-342900">
              <a:spcBef>
                <a:spcPts val="0"/>
              </a:spcBef>
              <a:spcAft>
                <a:spcPts val="800"/>
              </a:spcAft>
              <a:buAutoNum type="arabicPeriod"/>
            </a:pPr>
            <a:endParaRPr lang="en-US" sz="1600" kern="100" dirty="0">
              <a:latin typeface="Aptos"/>
              <a:cs typeface="Times New Roman"/>
            </a:endParaRPr>
          </a:p>
          <a:p>
            <a:endParaRPr lang="en-US" sz="1600" dirty="0">
              <a:latin typeface="Aptos"/>
            </a:endParaRPr>
          </a:p>
        </p:txBody>
      </p:sp>
      <p:pic>
        <p:nvPicPr>
          <p:cNvPr id="20" name="Graphic 19" descr="Farm scene">
            <a:extLst>
              <a:ext uri="{FF2B5EF4-FFF2-40B4-BE49-F238E27FC236}">
                <a16:creationId xmlns:a16="http://schemas.microsoft.com/office/drawing/2014/main" id="{58C6ED9D-0196-45D3-A840-68E9F375C1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385605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t growing in a concrete crack">
            <a:extLst>
              <a:ext uri="{FF2B5EF4-FFF2-40B4-BE49-F238E27FC236}">
                <a16:creationId xmlns:a16="http://schemas.microsoft.com/office/drawing/2014/main" id="{BAF326EE-044D-AAFB-EDA7-4825608ED762}"/>
              </a:ext>
            </a:extLst>
          </p:cNvPr>
          <p:cNvPicPr>
            <a:picLocks noChangeAspect="1"/>
          </p:cNvPicPr>
          <p:nvPr/>
        </p:nvPicPr>
        <p:blipFill>
          <a:blip r:embed="rId2"/>
          <a:srcRect r="5882" b="-1"/>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8E3E4-1CD8-283A-0B43-E206E7388907}"/>
              </a:ext>
            </a:extLst>
          </p:cNvPr>
          <p:cNvSpPr>
            <a:spLocks noGrp="1"/>
          </p:cNvSpPr>
          <p:nvPr>
            <p:ph type="title"/>
          </p:nvPr>
        </p:nvSpPr>
        <p:spPr>
          <a:xfrm>
            <a:off x="838200" y="365125"/>
            <a:ext cx="3822189" cy="1899912"/>
          </a:xfrm>
        </p:spPr>
        <p:txBody>
          <a:bodyPr>
            <a:normAutofit/>
          </a:bodyPr>
          <a:lstStyle/>
          <a:p>
            <a:r>
              <a:rPr lang="en-GB" sz="3100" b="1" kern="100">
                <a:effectLst/>
                <a:latin typeface="Aptos"/>
                <a:ea typeface="Aptos" panose="020B0004020202020204" pitchFamily="34" charset="0"/>
                <a:cs typeface="Times New Roman"/>
              </a:rPr>
              <a:t>Introduction to SDG 2: Zero Hunger</a:t>
            </a:r>
            <a:br>
              <a:rPr lang="en-US" sz="3100" kern="100">
                <a:effectLst/>
                <a:latin typeface="Aptos"/>
                <a:ea typeface="Aptos" panose="020B0004020202020204" pitchFamily="34" charset="0"/>
                <a:cs typeface="Times New Roman" panose="02020603050405020304" pitchFamily="18" charset="0"/>
              </a:rPr>
            </a:br>
            <a:endParaRPr lang="en-US" sz="3100">
              <a:latin typeface="Aptos"/>
            </a:endParaRPr>
          </a:p>
        </p:txBody>
      </p:sp>
      <p:sp>
        <p:nvSpPr>
          <p:cNvPr id="3" name="Content Placeholder 2">
            <a:extLst>
              <a:ext uri="{FF2B5EF4-FFF2-40B4-BE49-F238E27FC236}">
                <a16:creationId xmlns:a16="http://schemas.microsoft.com/office/drawing/2014/main" id="{BECA7EEF-C7D2-0E46-F006-C870672F98ED}"/>
              </a:ext>
            </a:extLst>
          </p:cNvPr>
          <p:cNvSpPr>
            <a:spLocks noGrp="1"/>
          </p:cNvSpPr>
          <p:nvPr>
            <p:ph idx="1"/>
          </p:nvPr>
        </p:nvSpPr>
        <p:spPr>
          <a:xfrm>
            <a:off x="838200" y="2434201"/>
            <a:ext cx="3822189" cy="3742762"/>
          </a:xfrm>
        </p:spPr>
        <p:txBody>
          <a:bodyPr>
            <a:normAutofit/>
          </a:bodyPr>
          <a:lstStyle/>
          <a:p>
            <a:r>
              <a:rPr lang="en-GB" sz="2000">
                <a:effectLst/>
                <a:latin typeface="Aptos"/>
                <a:ea typeface="Aptos" panose="020B0004020202020204" pitchFamily="34" charset="0"/>
              </a:rPr>
              <a:t>The UN Sustainable Development Goal 2 (SDG 2) aims to end hunger, achieve food security and improved nutrition, and promote sustainable agriculture by 2030. This goal is crucial as it addresses the fundamental human right to food and seeks to eliminate the root causes of hunger and malnutrition globally.</a:t>
            </a:r>
            <a:endParaRPr lang="en-US" sz="2000">
              <a:latin typeface="Aptos"/>
            </a:endParaRPr>
          </a:p>
        </p:txBody>
      </p:sp>
    </p:spTree>
    <p:extLst>
      <p:ext uri="{BB962C8B-B14F-4D97-AF65-F5344CB8AC3E}">
        <p14:creationId xmlns:p14="http://schemas.microsoft.com/office/powerpoint/2010/main" val="409422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ts in a field">
            <a:extLst>
              <a:ext uri="{FF2B5EF4-FFF2-40B4-BE49-F238E27FC236}">
                <a16:creationId xmlns:a16="http://schemas.microsoft.com/office/drawing/2014/main" id="{345E80B9-69FF-28AB-1F8A-8C784D90B46C}"/>
              </a:ext>
            </a:extLst>
          </p:cNvPr>
          <p:cNvPicPr>
            <a:picLocks noChangeAspect="1"/>
          </p:cNvPicPr>
          <p:nvPr/>
        </p:nvPicPr>
        <p:blipFill>
          <a:blip r:embed="rId2"/>
          <a:srcRect l="1054" r="4829"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6472A6-FDE7-F778-CC06-E7DDB2C154FD}"/>
              </a:ext>
            </a:extLst>
          </p:cNvPr>
          <p:cNvSpPr>
            <a:spLocks noGrp="1"/>
          </p:cNvSpPr>
          <p:nvPr>
            <p:ph type="title"/>
          </p:nvPr>
        </p:nvSpPr>
        <p:spPr>
          <a:xfrm>
            <a:off x="7531610" y="365125"/>
            <a:ext cx="3822189" cy="1899912"/>
          </a:xfrm>
        </p:spPr>
        <p:txBody>
          <a:bodyPr>
            <a:normAutofit/>
          </a:bodyPr>
          <a:lstStyle/>
          <a:p>
            <a:r>
              <a:rPr lang="en-GB" sz="3100" b="1" kern="100">
                <a:effectLst/>
                <a:latin typeface="Aptos"/>
                <a:ea typeface="Aptos" panose="020B0004020202020204" pitchFamily="34" charset="0"/>
                <a:cs typeface="Times New Roman"/>
              </a:rPr>
              <a:t>Specific Problem: Unpredictable Crop Yields</a:t>
            </a:r>
            <a:br>
              <a:rPr lang="en-US" sz="3100" kern="100">
                <a:effectLst/>
                <a:latin typeface="Aptos"/>
                <a:ea typeface="Aptos" panose="020B0004020202020204" pitchFamily="34" charset="0"/>
                <a:cs typeface="Times New Roman" panose="02020603050405020304" pitchFamily="18" charset="0"/>
              </a:rPr>
            </a:br>
            <a:endParaRPr lang="en-US" sz="3100">
              <a:latin typeface="Aptos"/>
            </a:endParaRPr>
          </a:p>
        </p:txBody>
      </p:sp>
      <p:sp>
        <p:nvSpPr>
          <p:cNvPr id="3" name="Content Placeholder 2">
            <a:extLst>
              <a:ext uri="{FF2B5EF4-FFF2-40B4-BE49-F238E27FC236}">
                <a16:creationId xmlns:a16="http://schemas.microsoft.com/office/drawing/2014/main" id="{80B90C3F-FF41-4EF0-9639-AF932CA0C98E}"/>
              </a:ext>
            </a:extLst>
          </p:cNvPr>
          <p:cNvSpPr>
            <a:spLocks noGrp="1"/>
          </p:cNvSpPr>
          <p:nvPr>
            <p:ph idx="1"/>
          </p:nvPr>
        </p:nvSpPr>
        <p:spPr>
          <a:xfrm>
            <a:off x="7531610" y="2434201"/>
            <a:ext cx="3822189" cy="3742762"/>
          </a:xfrm>
        </p:spPr>
        <p:txBody>
          <a:bodyPr>
            <a:normAutofit/>
          </a:bodyPr>
          <a:lstStyle/>
          <a:p>
            <a:r>
              <a:rPr lang="en-GB" sz="2000" dirty="0">
                <a:effectLst/>
                <a:latin typeface="Aptos"/>
                <a:ea typeface="Aptos" panose="020B0004020202020204" pitchFamily="34" charset="0"/>
              </a:rPr>
              <a:t>One of the major challenges facing farmers, especially in developing regions, is the unpredictability of crop yields. Factors such as climate variability, soil health, and inadequate farming practices contribute to fluctuating crop yields, making it difficult for farmers to plan and manage their resources effectively.</a:t>
            </a:r>
            <a:endParaRPr lang="en-US" sz="2000" dirty="0">
              <a:latin typeface="Aptos"/>
            </a:endParaRPr>
          </a:p>
        </p:txBody>
      </p:sp>
    </p:spTree>
    <p:extLst>
      <p:ext uri="{BB962C8B-B14F-4D97-AF65-F5344CB8AC3E}">
        <p14:creationId xmlns:p14="http://schemas.microsoft.com/office/powerpoint/2010/main" val="325646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actor in farmland">
            <a:extLst>
              <a:ext uri="{FF2B5EF4-FFF2-40B4-BE49-F238E27FC236}">
                <a16:creationId xmlns:a16="http://schemas.microsoft.com/office/drawing/2014/main" id="{7ECDF007-7D19-E9DD-8ECE-E3426CF7CA8A}"/>
              </a:ext>
            </a:extLst>
          </p:cNvPr>
          <p:cNvPicPr>
            <a:picLocks noChangeAspect="1"/>
          </p:cNvPicPr>
          <p:nvPr/>
        </p:nvPicPr>
        <p:blipFill>
          <a:blip r:embed="rId2"/>
          <a:srcRect l="6236"/>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A3D709-5A63-7E74-E16A-7E504EDB1406}"/>
              </a:ext>
            </a:extLst>
          </p:cNvPr>
          <p:cNvSpPr>
            <a:spLocks noGrp="1"/>
          </p:cNvSpPr>
          <p:nvPr>
            <p:ph type="title"/>
          </p:nvPr>
        </p:nvSpPr>
        <p:spPr>
          <a:xfrm>
            <a:off x="838200" y="365125"/>
            <a:ext cx="3822189" cy="1899912"/>
          </a:xfrm>
        </p:spPr>
        <p:txBody>
          <a:bodyPr>
            <a:normAutofit/>
          </a:bodyPr>
          <a:lstStyle/>
          <a:p>
            <a:pPr marL="0" marR="0">
              <a:spcBef>
                <a:spcPts val="0"/>
              </a:spcBef>
              <a:spcAft>
                <a:spcPts val="800"/>
              </a:spcAft>
            </a:pPr>
            <a:r>
              <a:rPr lang="en-GB" sz="2200" b="1" kern="100" dirty="0">
                <a:effectLst/>
                <a:latin typeface="Aptos"/>
                <a:ea typeface="Aptos" panose="020B0004020202020204" pitchFamily="34" charset="0"/>
                <a:cs typeface="Times New Roman"/>
              </a:rPr>
              <a:t>Planned Machine Learning Application: Crop Recommendation System</a:t>
            </a:r>
            <a:br>
              <a:rPr lang="en-US" sz="2200" kern="100" dirty="0">
                <a:effectLst/>
                <a:latin typeface="Aptos"/>
                <a:ea typeface="Aptos" panose="020B0004020202020204" pitchFamily="34" charset="0"/>
                <a:cs typeface="Times New Roman" panose="02020603050405020304" pitchFamily="18" charset="0"/>
              </a:rPr>
            </a:br>
            <a:r>
              <a:rPr lang="en-GB" sz="2200" kern="100" dirty="0">
                <a:effectLst/>
                <a:latin typeface="Aptos"/>
                <a:ea typeface="Aptos" panose="020B0004020202020204" pitchFamily="34" charset="0"/>
                <a:cs typeface="Times New Roman"/>
              </a:rPr>
              <a:t> </a:t>
            </a:r>
            <a:br>
              <a:rPr lang="en-US" sz="2200" kern="100" dirty="0">
                <a:effectLst/>
                <a:latin typeface="Aptos"/>
                <a:ea typeface="Aptos" panose="020B0004020202020204" pitchFamily="34" charset="0"/>
                <a:cs typeface="Times New Roman" panose="02020603050405020304" pitchFamily="18" charset="0"/>
              </a:rPr>
            </a:br>
            <a:endParaRPr lang="en-US" sz="2200">
              <a:latin typeface="Aptos"/>
            </a:endParaRPr>
          </a:p>
        </p:txBody>
      </p:sp>
      <p:sp>
        <p:nvSpPr>
          <p:cNvPr id="3" name="Content Placeholder 2">
            <a:extLst>
              <a:ext uri="{FF2B5EF4-FFF2-40B4-BE49-F238E27FC236}">
                <a16:creationId xmlns:a16="http://schemas.microsoft.com/office/drawing/2014/main" id="{5675360A-125A-3B39-68C2-FB5F7D51C917}"/>
              </a:ext>
            </a:extLst>
          </p:cNvPr>
          <p:cNvSpPr>
            <a:spLocks noGrp="1"/>
          </p:cNvSpPr>
          <p:nvPr>
            <p:ph idx="1"/>
          </p:nvPr>
        </p:nvSpPr>
        <p:spPr>
          <a:xfrm>
            <a:off x="838200" y="2434201"/>
            <a:ext cx="3822189" cy="3742762"/>
          </a:xfrm>
        </p:spPr>
        <p:txBody>
          <a:bodyPr>
            <a:normAutofit/>
          </a:bodyPr>
          <a:lstStyle/>
          <a:p>
            <a:pPr marL="0" indent="0">
              <a:buNone/>
            </a:pPr>
            <a:r>
              <a:rPr lang="en-GB" sz="2000" dirty="0">
                <a:effectLst/>
                <a:latin typeface="Aptos"/>
                <a:ea typeface="Aptos" panose="020B0004020202020204" pitchFamily="34" charset="0"/>
              </a:rPr>
              <a:t>The primary objective of the Crop Recommendation System is to provide farmers with accurate recommendations on what crops to plant based on various input features such as weather conditions, soil characteristics, and historical crop data. </a:t>
            </a:r>
            <a:endParaRPr lang="en-US" sz="2000" dirty="0">
              <a:latin typeface="Aptos"/>
            </a:endParaRPr>
          </a:p>
        </p:txBody>
      </p:sp>
    </p:spTree>
    <p:extLst>
      <p:ext uri="{BB962C8B-B14F-4D97-AF65-F5344CB8AC3E}">
        <p14:creationId xmlns:p14="http://schemas.microsoft.com/office/powerpoint/2010/main" val="387122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plant growing on soil">
            <a:extLst>
              <a:ext uri="{FF2B5EF4-FFF2-40B4-BE49-F238E27FC236}">
                <a16:creationId xmlns:a16="http://schemas.microsoft.com/office/drawing/2014/main" id="{D10B08FB-1F22-3457-EB16-97BE26ED20D4}"/>
              </a:ext>
            </a:extLst>
          </p:cNvPr>
          <p:cNvPicPr>
            <a:picLocks noChangeAspect="1"/>
          </p:cNvPicPr>
          <p:nvPr/>
        </p:nvPicPr>
        <p:blipFill>
          <a:blip r:embed="rId2"/>
          <a:srcRect r="5882"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40178-030A-CE3E-4BFE-DE5DFA96547D}"/>
              </a:ext>
            </a:extLst>
          </p:cNvPr>
          <p:cNvSpPr>
            <a:spLocks noGrp="1"/>
          </p:cNvSpPr>
          <p:nvPr>
            <p:ph type="title"/>
          </p:nvPr>
        </p:nvSpPr>
        <p:spPr>
          <a:xfrm>
            <a:off x="7531610" y="365125"/>
            <a:ext cx="3822189" cy="1899912"/>
          </a:xfrm>
        </p:spPr>
        <p:txBody>
          <a:bodyPr>
            <a:normAutofit/>
          </a:bodyPr>
          <a:lstStyle/>
          <a:p>
            <a:r>
              <a:rPr lang="en-GB" sz="4000" b="1" kern="100" dirty="0">
                <a:effectLst/>
                <a:latin typeface="Aptos"/>
                <a:ea typeface="Aptos" panose="020B0004020202020204" pitchFamily="34" charset="0"/>
                <a:cs typeface="Times New Roman" panose="02020603050405020304" pitchFamily="18" charset="0"/>
              </a:rPr>
              <a:t>Data</a:t>
            </a:r>
            <a:r>
              <a:rPr lang="en-GB" sz="4000" kern="100" dirty="0">
                <a:effectLst/>
                <a:latin typeface="Aptos"/>
                <a:ea typeface="Aptos" panose="020B0004020202020204" pitchFamily="34" charset="0"/>
                <a:cs typeface="Times New Roman" panose="02020603050405020304" pitchFamily="18" charset="0"/>
              </a:rPr>
              <a:t> </a:t>
            </a:r>
            <a:r>
              <a:rPr lang="en-GB" sz="4000" b="1" kern="100" dirty="0">
                <a:effectLst/>
                <a:latin typeface="Aptos"/>
                <a:ea typeface="Aptos" panose="020B0004020202020204" pitchFamily="34" charset="0"/>
                <a:cs typeface="Times New Roman" panose="02020603050405020304" pitchFamily="18" charset="0"/>
              </a:rPr>
              <a:t>Collection</a:t>
            </a:r>
            <a:br>
              <a:rPr lang="en-US" sz="4000" kern="100" dirty="0">
                <a:effectLst/>
                <a:latin typeface="Aptos"/>
                <a:ea typeface="Aptos" panose="020B0004020202020204" pitchFamily="34" charset="0"/>
                <a:cs typeface="Times New Roman" panose="02020603050405020304" pitchFamily="18" charset="0"/>
              </a:rPr>
            </a:br>
            <a:endParaRPr lang="en-US" sz="4000" dirty="0">
              <a:latin typeface="Aptos"/>
            </a:endParaRPr>
          </a:p>
        </p:txBody>
      </p:sp>
      <p:sp>
        <p:nvSpPr>
          <p:cNvPr id="3" name="Content Placeholder 2">
            <a:extLst>
              <a:ext uri="{FF2B5EF4-FFF2-40B4-BE49-F238E27FC236}">
                <a16:creationId xmlns:a16="http://schemas.microsoft.com/office/drawing/2014/main" id="{C59D2E0C-A027-2036-6044-321D49A87A20}"/>
              </a:ext>
            </a:extLst>
          </p:cNvPr>
          <p:cNvSpPr>
            <a:spLocks noGrp="1"/>
          </p:cNvSpPr>
          <p:nvPr>
            <p:ph idx="1"/>
          </p:nvPr>
        </p:nvSpPr>
        <p:spPr>
          <a:xfrm>
            <a:off x="7531610" y="2434201"/>
            <a:ext cx="3822189" cy="3742762"/>
          </a:xfrm>
        </p:spPr>
        <p:txBody>
          <a:bodyPr vert="horz" lIns="91440" tIns="45720" rIns="91440" bIns="45720" rtlCol="0">
            <a:normAutofit/>
          </a:bodyPr>
          <a:lstStyle/>
          <a:p>
            <a:pPr marL="0" marR="0">
              <a:spcBef>
                <a:spcPts val="0"/>
              </a:spcBef>
              <a:spcAft>
                <a:spcPts val="800"/>
              </a:spcAft>
            </a:pPr>
            <a:r>
              <a:rPr lang="en-GB" sz="1700" kern="100">
                <a:effectLst/>
                <a:latin typeface="Aptos"/>
                <a:ea typeface="Aptos" panose="020B0004020202020204" pitchFamily="34" charset="0"/>
                <a:cs typeface="Times New Roman"/>
              </a:rPr>
              <a:t>The system will utilize a variety of data sources to build an accurate and robust recommendation model:</a:t>
            </a:r>
            <a:endParaRPr lang="en-US" sz="1700" kern="100">
              <a:effectLst/>
              <a:latin typeface="Aptos"/>
              <a:ea typeface="Aptos" panose="020B0004020202020204" pitchFamily="34" charset="0"/>
              <a:cs typeface="Times New Roman"/>
            </a:endParaRPr>
          </a:p>
          <a:p>
            <a:pPr marL="0" marR="0">
              <a:spcBef>
                <a:spcPts val="0"/>
              </a:spcBef>
              <a:spcAft>
                <a:spcPts val="800"/>
              </a:spcAft>
            </a:pPr>
            <a:r>
              <a:rPr lang="en-GB" sz="1700" kern="100">
                <a:effectLst/>
                <a:latin typeface="Aptos"/>
                <a:ea typeface="Aptos" panose="020B0004020202020204" pitchFamily="34" charset="0"/>
                <a:cs typeface="Times New Roman"/>
              </a:rPr>
              <a:t>Weather Data: Information on temperature, precipitation, humidity, and other climatic factors.</a:t>
            </a:r>
            <a:endParaRPr lang="en-US" sz="1700" kern="100">
              <a:effectLst/>
              <a:latin typeface="Aptos"/>
              <a:ea typeface="Aptos" panose="020B0004020202020204" pitchFamily="34" charset="0"/>
              <a:cs typeface="Times New Roman"/>
            </a:endParaRPr>
          </a:p>
          <a:p>
            <a:pPr marL="0" marR="0">
              <a:spcBef>
                <a:spcPts val="0"/>
              </a:spcBef>
              <a:spcAft>
                <a:spcPts val="800"/>
              </a:spcAft>
            </a:pPr>
            <a:r>
              <a:rPr lang="en-GB" sz="1700" kern="100">
                <a:effectLst/>
                <a:latin typeface="Aptos"/>
                <a:ea typeface="Aptos" panose="020B0004020202020204" pitchFamily="34" charset="0"/>
                <a:cs typeface="Times New Roman"/>
              </a:rPr>
              <a:t>Soil Data: Soil properties such as nutrient levels, pH, and organic matter content.</a:t>
            </a:r>
            <a:endParaRPr lang="en-US" sz="1700" kern="100">
              <a:effectLst/>
              <a:latin typeface="Aptos"/>
              <a:ea typeface="Aptos" panose="020B0004020202020204" pitchFamily="34" charset="0"/>
              <a:cs typeface="Times New Roman"/>
            </a:endParaRPr>
          </a:p>
          <a:p>
            <a:pPr marL="0" marR="0">
              <a:spcBef>
                <a:spcPts val="0"/>
              </a:spcBef>
              <a:spcAft>
                <a:spcPts val="800"/>
              </a:spcAft>
            </a:pPr>
            <a:r>
              <a:rPr lang="en-GB" sz="1700" kern="100">
                <a:effectLst/>
                <a:latin typeface="Aptos"/>
                <a:ea typeface="Aptos" panose="020B0004020202020204" pitchFamily="34" charset="0"/>
                <a:cs typeface="Times New Roman"/>
              </a:rPr>
              <a:t>Historical Crop Yields: Historical records of crop yields for different regions and crop types.</a:t>
            </a:r>
            <a:endParaRPr lang="en-US" sz="1700" kern="100">
              <a:effectLst/>
              <a:latin typeface="Aptos"/>
              <a:ea typeface="Aptos" panose="020B0004020202020204" pitchFamily="34" charset="0"/>
              <a:cs typeface="Times New Roman"/>
            </a:endParaRPr>
          </a:p>
          <a:p>
            <a:endParaRPr lang="en-US" sz="1700">
              <a:latin typeface="Aptos"/>
            </a:endParaRPr>
          </a:p>
        </p:txBody>
      </p:sp>
    </p:spTree>
    <p:extLst>
      <p:ext uri="{BB962C8B-B14F-4D97-AF65-F5344CB8AC3E}">
        <p14:creationId xmlns:p14="http://schemas.microsoft.com/office/powerpoint/2010/main" val="56657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touching a finger&#10;&#10;Description automatically generated">
            <a:extLst>
              <a:ext uri="{FF2B5EF4-FFF2-40B4-BE49-F238E27FC236}">
                <a16:creationId xmlns:a16="http://schemas.microsoft.com/office/drawing/2014/main" id="{F99A17BD-FE79-F567-9626-C9038EB28BF2}"/>
              </a:ext>
            </a:extLst>
          </p:cNvPr>
          <p:cNvPicPr>
            <a:picLocks noChangeAspect="1"/>
          </p:cNvPicPr>
          <p:nvPr/>
        </p:nvPicPr>
        <p:blipFill>
          <a:blip r:embed="rId2"/>
          <a:srcRect l="3006" r="3006"/>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E821E8-3609-6108-A93C-BE059DD06FFB}"/>
              </a:ext>
            </a:extLst>
          </p:cNvPr>
          <p:cNvSpPr>
            <a:spLocks noGrp="1"/>
          </p:cNvSpPr>
          <p:nvPr>
            <p:ph type="title"/>
          </p:nvPr>
        </p:nvSpPr>
        <p:spPr>
          <a:xfrm>
            <a:off x="838200" y="365125"/>
            <a:ext cx="3822189" cy="1899912"/>
          </a:xfrm>
        </p:spPr>
        <p:txBody>
          <a:bodyPr>
            <a:normAutofit/>
          </a:bodyPr>
          <a:lstStyle/>
          <a:p>
            <a:r>
              <a:rPr lang="en-GB" sz="4000" b="1" kern="100">
                <a:effectLst/>
                <a:latin typeface="Aptos"/>
                <a:ea typeface="Aptos" panose="020B0004020202020204" pitchFamily="34" charset="0"/>
                <a:cs typeface="Times New Roman"/>
              </a:rPr>
              <a:t>Machine Learning Model</a:t>
            </a:r>
            <a:br>
              <a:rPr lang="en-US" sz="4000" kern="100">
                <a:effectLst/>
                <a:latin typeface="Aptos"/>
                <a:ea typeface="Aptos" panose="020B0004020202020204" pitchFamily="34" charset="0"/>
                <a:cs typeface="Times New Roman" panose="02020603050405020304" pitchFamily="18" charset="0"/>
              </a:rPr>
            </a:br>
            <a:endParaRPr lang="en-US" sz="4000">
              <a:latin typeface="Aptos"/>
            </a:endParaRPr>
          </a:p>
        </p:txBody>
      </p:sp>
      <p:sp>
        <p:nvSpPr>
          <p:cNvPr id="3" name="Content Placeholder 2">
            <a:extLst>
              <a:ext uri="{FF2B5EF4-FFF2-40B4-BE49-F238E27FC236}">
                <a16:creationId xmlns:a16="http://schemas.microsoft.com/office/drawing/2014/main" id="{42A909EF-1149-2D15-7DC4-8B7249B97A74}"/>
              </a:ext>
            </a:extLst>
          </p:cNvPr>
          <p:cNvSpPr>
            <a:spLocks noGrp="1"/>
          </p:cNvSpPr>
          <p:nvPr>
            <p:ph idx="1"/>
          </p:nvPr>
        </p:nvSpPr>
        <p:spPr>
          <a:xfrm>
            <a:off x="838200" y="2434201"/>
            <a:ext cx="3822189" cy="3742762"/>
          </a:xfrm>
        </p:spPr>
        <p:txBody>
          <a:bodyPr>
            <a:normAutofit/>
          </a:bodyPr>
          <a:lstStyle/>
          <a:p>
            <a:pPr marL="0" marR="0">
              <a:spcBef>
                <a:spcPts val="0"/>
              </a:spcBef>
              <a:spcAft>
                <a:spcPts val="800"/>
              </a:spcAft>
            </a:pPr>
            <a:r>
              <a:rPr lang="en-GB" sz="2000" kern="100" dirty="0">
                <a:effectLst/>
                <a:latin typeface="Aptos"/>
                <a:ea typeface="Aptos" panose="020B0004020202020204" pitchFamily="34" charset="0"/>
                <a:cs typeface="Times New Roman"/>
              </a:rPr>
              <a:t>The recommendation system will employ a Random Forest Classifier to recommend suitable crops. The choice of Random Forest is due to its ability to handle complex interactions between input features and its robustness to overfitting.</a:t>
            </a:r>
            <a:endParaRPr lang="en-US" sz="2000" kern="100" dirty="0">
              <a:effectLst/>
              <a:latin typeface="Aptos"/>
              <a:ea typeface="Aptos" panose="020B0004020202020204" pitchFamily="34" charset="0"/>
              <a:cs typeface="Times New Roman"/>
            </a:endParaRPr>
          </a:p>
          <a:p>
            <a:pPr marL="0" indent="0">
              <a:spcBef>
                <a:spcPts val="0"/>
              </a:spcBef>
              <a:spcAft>
                <a:spcPts val="800"/>
              </a:spcAft>
              <a:buNone/>
            </a:pPr>
            <a:endParaRPr lang="en-GB" sz="2000" kern="100" dirty="0">
              <a:latin typeface="Aptos"/>
              <a:cs typeface="Times New Roman" panose="02020603050405020304" pitchFamily="18" charset="0"/>
            </a:endParaRPr>
          </a:p>
        </p:txBody>
      </p:sp>
    </p:spTree>
    <p:extLst>
      <p:ext uri="{BB962C8B-B14F-4D97-AF65-F5344CB8AC3E}">
        <p14:creationId xmlns:p14="http://schemas.microsoft.com/office/powerpoint/2010/main" val="44985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A242B-17FC-52F8-E001-DDF21249B970}"/>
              </a:ext>
            </a:extLst>
          </p:cNvPr>
          <p:cNvSpPr>
            <a:spLocks noGrp="1"/>
          </p:cNvSpPr>
          <p:nvPr>
            <p:ph type="title"/>
          </p:nvPr>
        </p:nvSpPr>
        <p:spPr>
          <a:xfrm>
            <a:off x="6513788" y="365125"/>
            <a:ext cx="4840010" cy="1807305"/>
          </a:xfrm>
        </p:spPr>
        <p:txBody>
          <a:bodyPr>
            <a:normAutofit/>
          </a:bodyPr>
          <a:lstStyle/>
          <a:p>
            <a:r>
              <a:rPr lang="en-GB" sz="4100" b="1">
                <a:ea typeface="+mj-lt"/>
                <a:cs typeface="+mj-lt"/>
              </a:rPr>
              <a:t>Machine Learning Model</a:t>
            </a:r>
            <a:br>
              <a:rPr lang="en-GB" sz="4100" b="1">
                <a:ea typeface="+mj-lt"/>
                <a:cs typeface="+mj-lt"/>
              </a:rPr>
            </a:br>
            <a:endParaRPr lang="en-US" sz="4100">
              <a:ea typeface="+mj-lt"/>
              <a:cs typeface="+mj-lt"/>
            </a:endParaRPr>
          </a:p>
          <a:p>
            <a:endParaRPr lang="en-US" sz="4100"/>
          </a:p>
        </p:txBody>
      </p:sp>
      <p:pic>
        <p:nvPicPr>
          <p:cNvPr id="5" name="Picture 4" descr="A robot hand with a bright light&#10;&#10;Description automatically generated">
            <a:extLst>
              <a:ext uri="{FF2B5EF4-FFF2-40B4-BE49-F238E27FC236}">
                <a16:creationId xmlns:a16="http://schemas.microsoft.com/office/drawing/2014/main" id="{03EAC2B4-98FD-BD3A-D3A5-E6EB9FBB698F}"/>
              </a:ext>
            </a:extLst>
          </p:cNvPr>
          <p:cNvPicPr>
            <a:picLocks noChangeAspect="1"/>
          </p:cNvPicPr>
          <p:nvPr/>
        </p:nvPicPr>
        <p:blipFill>
          <a:blip r:embed="rId2"/>
          <a:srcRect l="33243" r="722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BC64FEE-5F19-056C-0541-0C49821378C9}"/>
              </a:ext>
            </a:extLst>
          </p:cNvPr>
          <p:cNvSpPr>
            <a:spLocks noGrp="1"/>
          </p:cNvSpPr>
          <p:nvPr>
            <p:ph idx="1"/>
          </p:nvPr>
        </p:nvSpPr>
        <p:spPr>
          <a:xfrm>
            <a:off x="6513788" y="2333297"/>
            <a:ext cx="4840010" cy="3843666"/>
          </a:xfrm>
        </p:spPr>
        <p:txBody>
          <a:bodyPr>
            <a:normAutofit/>
          </a:bodyPr>
          <a:lstStyle/>
          <a:p>
            <a:pPr marL="0" marR="0">
              <a:spcBef>
                <a:spcPts val="0"/>
              </a:spcBef>
              <a:spcAft>
                <a:spcPts val="800"/>
              </a:spcAft>
            </a:pPr>
            <a:r>
              <a:rPr lang="en-GB" sz="2000" kern="100">
                <a:effectLst/>
                <a:latin typeface="Aptos"/>
                <a:ea typeface="Aptos" panose="020B0004020202020204" pitchFamily="34" charset="0"/>
                <a:cs typeface="Times New Roman"/>
              </a:rPr>
              <a:t>1. Data Preprocessing:</a:t>
            </a:r>
            <a:endParaRPr lang="en-US" sz="2000" kern="100">
              <a:effectLst/>
              <a:latin typeface="Aptos"/>
              <a:ea typeface="Aptos" panose="020B0004020202020204" pitchFamily="34" charset="0"/>
              <a:cs typeface="Times New Roman"/>
            </a:endParaRPr>
          </a:p>
          <a:p>
            <a:pPr marL="0" marR="0">
              <a:spcBef>
                <a:spcPts val="0"/>
              </a:spcBef>
              <a:spcAft>
                <a:spcPts val="800"/>
              </a:spcAft>
            </a:pPr>
            <a:r>
              <a:rPr lang="en-GB" sz="2000" kern="100">
                <a:effectLst/>
                <a:latin typeface="Aptos"/>
                <a:ea typeface="Aptos" panose="020B0004020202020204" pitchFamily="34" charset="0"/>
                <a:cs typeface="Times New Roman"/>
              </a:rPr>
              <a:t>   - Clean and preprocess the data to handle missing values and normalize feature scales.</a:t>
            </a:r>
            <a:endParaRPr lang="en-US" sz="2000" kern="100">
              <a:effectLst/>
              <a:latin typeface="Aptos"/>
              <a:ea typeface="Aptos" panose="020B0004020202020204" pitchFamily="34" charset="0"/>
              <a:cs typeface="Times New Roman"/>
            </a:endParaRPr>
          </a:p>
          <a:p>
            <a:pPr marL="0" marR="0">
              <a:spcBef>
                <a:spcPts val="0"/>
              </a:spcBef>
              <a:spcAft>
                <a:spcPts val="800"/>
              </a:spcAft>
            </a:pPr>
            <a:r>
              <a:rPr lang="en-GB" sz="2000" kern="100">
                <a:effectLst/>
                <a:latin typeface="Aptos"/>
                <a:ea typeface="Aptos" panose="020B0004020202020204" pitchFamily="34" charset="0"/>
                <a:cs typeface="Times New Roman"/>
              </a:rPr>
              <a:t>2. Model Training:</a:t>
            </a:r>
            <a:endParaRPr lang="en-US" sz="2000" kern="100">
              <a:effectLst/>
              <a:latin typeface="Aptos"/>
              <a:ea typeface="Aptos" panose="020B0004020202020204" pitchFamily="34" charset="0"/>
              <a:cs typeface="Times New Roman"/>
            </a:endParaRPr>
          </a:p>
          <a:p>
            <a:pPr marL="0" marR="0">
              <a:spcBef>
                <a:spcPts val="0"/>
              </a:spcBef>
              <a:spcAft>
                <a:spcPts val="800"/>
              </a:spcAft>
            </a:pPr>
            <a:r>
              <a:rPr lang="en-GB" sz="2000" kern="100">
                <a:effectLst/>
                <a:latin typeface="Aptos"/>
                <a:ea typeface="Aptos" panose="020B0004020202020204" pitchFamily="34" charset="0"/>
                <a:cs typeface="Times New Roman"/>
              </a:rPr>
              <a:t>   - Train the Random Forest Classifier using the training dataset.</a:t>
            </a:r>
            <a:endParaRPr lang="en-US" sz="2000" kern="100">
              <a:effectLst/>
              <a:latin typeface="Aptos"/>
              <a:ea typeface="Aptos" panose="020B0004020202020204" pitchFamily="34" charset="0"/>
              <a:cs typeface="Times New Roman"/>
            </a:endParaRPr>
          </a:p>
          <a:p>
            <a:pPr marL="0" marR="0">
              <a:spcBef>
                <a:spcPts val="0"/>
              </a:spcBef>
              <a:spcAft>
                <a:spcPts val="800"/>
              </a:spcAft>
            </a:pPr>
            <a:r>
              <a:rPr lang="en-GB" sz="2000" kern="100">
                <a:effectLst/>
                <a:latin typeface="Aptos"/>
                <a:ea typeface="Aptos" panose="020B0004020202020204" pitchFamily="34" charset="0"/>
                <a:cs typeface="Times New Roman"/>
              </a:rPr>
              <a:t>3. Prediction and Evaluation:</a:t>
            </a:r>
            <a:endParaRPr lang="en-US" sz="2000" kern="100">
              <a:effectLst/>
              <a:latin typeface="Aptos"/>
              <a:ea typeface="Aptos" panose="020B0004020202020204" pitchFamily="34" charset="0"/>
              <a:cs typeface="Times New Roman"/>
            </a:endParaRPr>
          </a:p>
          <a:p>
            <a:pPr marL="0" marR="0">
              <a:spcBef>
                <a:spcPts val="0"/>
              </a:spcBef>
              <a:spcAft>
                <a:spcPts val="800"/>
              </a:spcAft>
            </a:pPr>
            <a:r>
              <a:rPr lang="en-GB" sz="2000" kern="100">
                <a:effectLst/>
                <a:latin typeface="Aptos"/>
                <a:ea typeface="Aptos" panose="020B0004020202020204" pitchFamily="34" charset="0"/>
                <a:cs typeface="Times New Roman"/>
              </a:rPr>
              <a:t>   - Use the trained model to recommend crops on the testing dataset.</a:t>
            </a:r>
            <a:endParaRPr lang="en-US" sz="2000" kern="100">
              <a:effectLst/>
              <a:latin typeface="Aptos"/>
              <a:ea typeface="Aptos" panose="020B0004020202020204" pitchFamily="34" charset="0"/>
              <a:cs typeface="Times New Roman"/>
            </a:endParaRPr>
          </a:p>
          <a:p>
            <a:pPr marL="0" marR="0">
              <a:spcBef>
                <a:spcPts val="0"/>
              </a:spcBef>
              <a:spcAft>
                <a:spcPts val="800"/>
              </a:spcAft>
            </a:pPr>
            <a:endParaRPr lang="en-US" sz="2000" kern="100">
              <a:effectLst/>
              <a:latin typeface="Aptos"/>
              <a:ea typeface="Aptos" panose="020B0004020202020204" pitchFamily="34" charset="0"/>
              <a:cs typeface="Times New Roman"/>
            </a:endParaRPr>
          </a:p>
          <a:p>
            <a:endParaRPr lang="en-US" sz="2000"/>
          </a:p>
        </p:txBody>
      </p:sp>
    </p:spTree>
    <p:extLst>
      <p:ext uri="{BB962C8B-B14F-4D97-AF65-F5344CB8AC3E}">
        <p14:creationId xmlns:p14="http://schemas.microsoft.com/office/powerpoint/2010/main" val="247100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CF4CC-76D8-C7B0-25F8-0C70B45247DD}"/>
              </a:ext>
            </a:extLst>
          </p:cNvPr>
          <p:cNvSpPr>
            <a:spLocks noGrp="1"/>
          </p:cNvSpPr>
          <p:nvPr>
            <p:ph type="title"/>
          </p:nvPr>
        </p:nvSpPr>
        <p:spPr>
          <a:xfrm>
            <a:off x="838200" y="365125"/>
            <a:ext cx="10515600" cy="1306443"/>
          </a:xfrm>
        </p:spPr>
        <p:txBody>
          <a:bodyPr>
            <a:normAutofit/>
          </a:bodyPr>
          <a:lstStyle/>
          <a:p>
            <a:r>
              <a:rPr lang="en-GB" sz="4000" b="1" kern="100">
                <a:effectLst/>
                <a:latin typeface="Aptos"/>
                <a:ea typeface="Aptos" panose="020B0004020202020204" pitchFamily="34" charset="0"/>
                <a:cs typeface="Times New Roman" panose="02020603050405020304" pitchFamily="18" charset="0"/>
              </a:rPr>
              <a:t>Implementation Steps</a:t>
            </a:r>
            <a:br>
              <a:rPr lang="en-US" sz="4000" kern="100">
                <a:effectLst/>
                <a:latin typeface="Aptos"/>
                <a:ea typeface="Aptos" panose="020B0004020202020204" pitchFamily="34" charset="0"/>
                <a:cs typeface="Times New Roman" panose="02020603050405020304" pitchFamily="18" charset="0"/>
              </a:rPr>
            </a:br>
            <a:endParaRPr lang="en-US" sz="4000">
              <a:latin typeface="Aptos"/>
            </a:endParaRPr>
          </a:p>
        </p:txBody>
      </p:sp>
      <p:sp>
        <p:nvSpPr>
          <p:cNvPr id="3" name="Content Placeholder 2">
            <a:extLst>
              <a:ext uri="{FF2B5EF4-FFF2-40B4-BE49-F238E27FC236}">
                <a16:creationId xmlns:a16="http://schemas.microsoft.com/office/drawing/2014/main" id="{4DDE6289-283B-6EDF-68A0-1ACDC04A663C}"/>
              </a:ext>
            </a:extLst>
          </p:cNvPr>
          <p:cNvSpPr>
            <a:spLocks noGrp="1"/>
          </p:cNvSpPr>
          <p:nvPr>
            <p:ph idx="1"/>
          </p:nvPr>
        </p:nvSpPr>
        <p:spPr>
          <a:xfrm>
            <a:off x="838200" y="1825625"/>
            <a:ext cx="4152774" cy="4303464"/>
          </a:xfrm>
        </p:spPr>
        <p:txBody>
          <a:bodyPr>
            <a:normAutofit/>
          </a:bodyPr>
          <a:lstStyle/>
          <a:p>
            <a:pPr marL="0" marR="0" indent="0">
              <a:spcBef>
                <a:spcPts val="0"/>
              </a:spcBef>
              <a:spcAft>
                <a:spcPts val="800"/>
              </a:spcAft>
              <a:buNone/>
            </a:pPr>
            <a:r>
              <a:rPr lang="en-GB" sz="1600" kern="100">
                <a:effectLst/>
                <a:latin typeface="Aptos"/>
                <a:ea typeface="Aptos" panose="020B0004020202020204" pitchFamily="34" charset="0"/>
                <a:cs typeface="Times New Roman"/>
              </a:rPr>
              <a:t>1. Data Collection:</a:t>
            </a:r>
            <a:endParaRPr lang="en-US" sz="1600" kern="100">
              <a:effectLst/>
              <a:latin typeface="Aptos" panose="020B0004020202020204" pitchFamily="34" charset="0"/>
              <a:ea typeface="Aptos" panose="020B0004020202020204" pitchFamily="34" charset="0"/>
              <a:cs typeface="Times New Roman"/>
            </a:endParaRPr>
          </a:p>
          <a:p>
            <a:pPr marL="0">
              <a:spcBef>
                <a:spcPts val="0"/>
              </a:spcBef>
              <a:spcAft>
                <a:spcPts val="800"/>
              </a:spcAft>
            </a:pPr>
            <a:r>
              <a:rPr lang="en-GB" sz="1600" kern="100">
                <a:effectLst/>
                <a:latin typeface="Aptos"/>
                <a:ea typeface="Aptos" panose="020B0004020202020204" pitchFamily="34" charset="0"/>
                <a:cs typeface="Times New Roman"/>
              </a:rPr>
              <a:t> </a:t>
            </a:r>
            <a:r>
              <a:rPr lang="en-GB" sz="1600" kern="100">
                <a:latin typeface="Aptos"/>
                <a:ea typeface="Aptos" panose="020B0004020202020204" pitchFamily="34" charset="0"/>
                <a:cs typeface="Times New Roman"/>
              </a:rPr>
              <a:t> </a:t>
            </a:r>
            <a:r>
              <a:rPr lang="en-GB" sz="1600" kern="100">
                <a:effectLst/>
                <a:latin typeface="Aptos"/>
                <a:ea typeface="Aptos" panose="020B0004020202020204" pitchFamily="34" charset="0"/>
                <a:cs typeface="Times New Roman"/>
              </a:rPr>
              <a:t>Collect data from various sources including weather APIs, soil databases, and historical crop yield records.</a:t>
            </a:r>
            <a:endParaRPr lang="en-US" sz="1600" kern="100">
              <a:effectLst/>
              <a:latin typeface="Aptos"/>
              <a:ea typeface="Aptos" panose="020B0004020202020204" pitchFamily="34" charset="0"/>
              <a:cs typeface="Times New Roman"/>
            </a:endParaRPr>
          </a:p>
          <a:p>
            <a:pPr marL="0" marR="0" indent="0">
              <a:spcBef>
                <a:spcPts val="0"/>
              </a:spcBef>
              <a:spcAft>
                <a:spcPts val="800"/>
              </a:spcAft>
              <a:buNone/>
            </a:pPr>
            <a:r>
              <a:rPr lang="en-GB" sz="1600" kern="100">
                <a:effectLst/>
                <a:latin typeface="Aptos"/>
                <a:ea typeface="Aptos" panose="020B0004020202020204" pitchFamily="34" charset="0"/>
                <a:cs typeface="Times New Roman"/>
              </a:rPr>
              <a:t>2. Data Preprocessing:</a:t>
            </a:r>
            <a:endParaRPr lang="en-US" sz="1600" kern="100">
              <a:effectLst/>
              <a:latin typeface="Aptos" panose="020B0004020202020204" pitchFamily="34" charset="0"/>
              <a:ea typeface="Aptos" panose="020B0004020202020204" pitchFamily="34" charset="0"/>
              <a:cs typeface="Times New Roman"/>
            </a:endParaRPr>
          </a:p>
          <a:p>
            <a:pPr marL="0">
              <a:spcBef>
                <a:spcPts val="0"/>
              </a:spcBef>
              <a:spcAft>
                <a:spcPts val="800"/>
              </a:spcAft>
            </a:pPr>
            <a:r>
              <a:rPr lang="en-GB" sz="1600" kern="100">
                <a:effectLst/>
                <a:latin typeface="Aptos"/>
                <a:ea typeface="Aptos" panose="020B0004020202020204" pitchFamily="34" charset="0"/>
                <a:cs typeface="Times New Roman"/>
              </a:rPr>
              <a:t>  </a:t>
            </a:r>
            <a:r>
              <a:rPr lang="en-GB" sz="1600" kern="100">
                <a:latin typeface="Aptos"/>
                <a:ea typeface="Aptos" panose="020B0004020202020204" pitchFamily="34" charset="0"/>
                <a:cs typeface="Times New Roman"/>
              </a:rPr>
              <a:t> </a:t>
            </a:r>
            <a:r>
              <a:rPr lang="en-GB" sz="1600" kern="100">
                <a:effectLst/>
                <a:latin typeface="Aptos"/>
                <a:ea typeface="Aptos" panose="020B0004020202020204" pitchFamily="34" charset="0"/>
                <a:cs typeface="Times New Roman"/>
              </a:rPr>
              <a:t>Handle missing values by imputing or removing them.</a:t>
            </a:r>
            <a:endParaRPr lang="en-US" sz="1600" kern="100">
              <a:effectLst/>
              <a:latin typeface="Aptos"/>
              <a:ea typeface="Aptos" panose="020B0004020202020204" pitchFamily="34" charset="0"/>
              <a:cs typeface="Times New Roman"/>
            </a:endParaRPr>
          </a:p>
          <a:p>
            <a:pPr marL="0">
              <a:spcBef>
                <a:spcPts val="0"/>
              </a:spcBef>
              <a:spcAft>
                <a:spcPts val="800"/>
              </a:spcAft>
            </a:pPr>
            <a:r>
              <a:rPr lang="en-GB" sz="1600" kern="100">
                <a:effectLst/>
                <a:latin typeface="Aptos"/>
                <a:ea typeface="Aptos" panose="020B0004020202020204" pitchFamily="34" charset="0"/>
                <a:cs typeface="Times New Roman"/>
              </a:rPr>
              <a:t>  </a:t>
            </a:r>
            <a:r>
              <a:rPr lang="en-GB" sz="1600" kern="100">
                <a:latin typeface="Aptos"/>
                <a:ea typeface="Aptos" panose="020B0004020202020204" pitchFamily="34" charset="0"/>
                <a:cs typeface="Times New Roman"/>
              </a:rPr>
              <a:t> </a:t>
            </a:r>
            <a:r>
              <a:rPr lang="en-GB" sz="1600" kern="100">
                <a:effectLst/>
                <a:latin typeface="Aptos"/>
                <a:ea typeface="Aptos" panose="020B0004020202020204" pitchFamily="34" charset="0"/>
                <a:cs typeface="Times New Roman"/>
              </a:rPr>
              <a:t>Normalize the data to ensure consistency.</a:t>
            </a:r>
            <a:endParaRPr lang="en-US" sz="1600" kern="100">
              <a:effectLst/>
              <a:latin typeface="Aptos"/>
              <a:ea typeface="Aptos" panose="020B0004020202020204" pitchFamily="34" charset="0"/>
              <a:cs typeface="Times New Roman"/>
            </a:endParaRPr>
          </a:p>
          <a:p>
            <a:pPr marL="0" marR="0" indent="0">
              <a:spcBef>
                <a:spcPts val="0"/>
              </a:spcBef>
              <a:spcAft>
                <a:spcPts val="800"/>
              </a:spcAft>
              <a:buNone/>
            </a:pPr>
            <a:r>
              <a:rPr lang="en-GB" sz="1600" kern="100">
                <a:effectLst/>
                <a:latin typeface="Aptos"/>
                <a:ea typeface="Aptos" panose="020B0004020202020204" pitchFamily="34" charset="0"/>
                <a:cs typeface="Times New Roman"/>
              </a:rPr>
              <a:t>3. Model Training:</a:t>
            </a:r>
            <a:endParaRPr lang="en-US" sz="1600" kern="100">
              <a:effectLst/>
              <a:latin typeface="Aptos" panose="020B0004020202020204" pitchFamily="34" charset="0"/>
              <a:ea typeface="Aptos" panose="020B0004020202020204" pitchFamily="34" charset="0"/>
              <a:cs typeface="Times New Roman"/>
            </a:endParaRPr>
          </a:p>
          <a:p>
            <a:pPr marL="0">
              <a:spcBef>
                <a:spcPts val="0"/>
              </a:spcBef>
              <a:spcAft>
                <a:spcPts val="800"/>
              </a:spcAft>
            </a:pPr>
            <a:r>
              <a:rPr lang="en-GB" sz="1600" kern="100">
                <a:effectLst/>
                <a:latin typeface="Aptos"/>
                <a:ea typeface="Aptos" panose="020B0004020202020204" pitchFamily="34" charset="0"/>
                <a:cs typeface="Times New Roman"/>
              </a:rPr>
              <a:t>  </a:t>
            </a:r>
            <a:r>
              <a:rPr lang="en-GB" sz="1600" kern="100">
                <a:latin typeface="Aptos"/>
                <a:ea typeface="Aptos" panose="020B0004020202020204" pitchFamily="34" charset="0"/>
                <a:cs typeface="Times New Roman"/>
              </a:rPr>
              <a:t> </a:t>
            </a:r>
            <a:r>
              <a:rPr lang="en-GB" sz="1600" kern="100">
                <a:effectLst/>
                <a:latin typeface="Aptos"/>
                <a:ea typeface="Aptos" panose="020B0004020202020204" pitchFamily="34" charset="0"/>
                <a:cs typeface="Times New Roman"/>
              </a:rPr>
              <a:t>Train the Random Forest Classifier on the </a:t>
            </a:r>
            <a:r>
              <a:rPr lang="en-GB" sz="1600" kern="100">
                <a:latin typeface="Aptos"/>
                <a:ea typeface="Aptos" panose="020B0004020202020204" pitchFamily="34" charset="0"/>
                <a:cs typeface="Times New Roman"/>
              </a:rPr>
              <a:t>pre-processed</a:t>
            </a:r>
            <a:r>
              <a:rPr lang="en-GB" sz="1600" kern="100">
                <a:effectLst/>
                <a:latin typeface="Aptos"/>
                <a:ea typeface="Aptos" panose="020B0004020202020204" pitchFamily="34" charset="0"/>
                <a:cs typeface="Times New Roman"/>
              </a:rPr>
              <a:t> data.</a:t>
            </a:r>
            <a:endParaRPr lang="en-US" sz="1600" kern="100">
              <a:effectLst/>
              <a:latin typeface="Aptos"/>
              <a:ea typeface="Aptos" panose="020B0004020202020204" pitchFamily="34" charset="0"/>
              <a:cs typeface="Times New Roman"/>
            </a:endParaRPr>
          </a:p>
          <a:p>
            <a:pPr marL="0">
              <a:spcBef>
                <a:spcPts val="0"/>
              </a:spcBef>
              <a:spcAft>
                <a:spcPts val="800"/>
              </a:spcAft>
            </a:pPr>
            <a:r>
              <a:rPr lang="en-GB" sz="1600" kern="100">
                <a:effectLst/>
                <a:latin typeface="Aptos"/>
                <a:ea typeface="Aptos" panose="020B0004020202020204" pitchFamily="34" charset="0"/>
                <a:cs typeface="Times New Roman"/>
              </a:rPr>
              <a:t>  </a:t>
            </a:r>
            <a:r>
              <a:rPr lang="en-GB" sz="1600" kern="100">
                <a:latin typeface="Aptos"/>
                <a:ea typeface="Aptos" panose="020B0004020202020204" pitchFamily="34" charset="0"/>
                <a:cs typeface="Times New Roman"/>
              </a:rPr>
              <a:t> </a:t>
            </a:r>
            <a:r>
              <a:rPr lang="en-GB" sz="1600" kern="100">
                <a:effectLst/>
                <a:latin typeface="Aptos"/>
                <a:ea typeface="Aptos" panose="020B0004020202020204" pitchFamily="34" charset="0"/>
                <a:cs typeface="Times New Roman"/>
              </a:rPr>
              <a:t>Evaluate the model’s performance using metrics such as accuracy, precision, and recall.</a:t>
            </a:r>
            <a:endParaRPr lang="en-US" sz="1600" kern="100">
              <a:effectLst/>
              <a:latin typeface="Aptos"/>
              <a:ea typeface="Aptos" panose="020B0004020202020204" pitchFamily="34" charset="0"/>
              <a:cs typeface="Times New Roman"/>
            </a:endParaRPr>
          </a:p>
          <a:p>
            <a:endParaRPr lang="en-US" sz="1600">
              <a:latin typeface="Aptos"/>
            </a:endParaRPr>
          </a:p>
        </p:txBody>
      </p:sp>
      <p:pic>
        <p:nvPicPr>
          <p:cNvPr id="4" name="Picture 3" descr="A group of people climbing up a bar chart&#10;&#10;Description automatically generated">
            <a:extLst>
              <a:ext uri="{FF2B5EF4-FFF2-40B4-BE49-F238E27FC236}">
                <a16:creationId xmlns:a16="http://schemas.microsoft.com/office/drawing/2014/main" id="{17935F36-065E-3417-1B90-9751C36CC5DA}"/>
              </a:ext>
            </a:extLst>
          </p:cNvPr>
          <p:cNvPicPr>
            <a:picLocks noChangeAspect="1"/>
          </p:cNvPicPr>
          <p:nvPr/>
        </p:nvPicPr>
        <p:blipFill>
          <a:blip r:embed="rId2"/>
          <a:srcRect l="16446" r="3804" b="1"/>
          <a:stretch/>
        </p:blipFill>
        <p:spPr>
          <a:xfrm>
            <a:off x="5183500" y="1904282"/>
            <a:ext cx="6170299" cy="4224808"/>
          </a:xfrm>
          <a:prstGeom prst="rect">
            <a:avLst/>
          </a:prstGeom>
        </p:spPr>
      </p:pic>
    </p:spTree>
    <p:extLst>
      <p:ext uri="{BB962C8B-B14F-4D97-AF65-F5344CB8AC3E}">
        <p14:creationId xmlns:p14="http://schemas.microsoft.com/office/powerpoint/2010/main" val="219922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BC1-A2AE-90DD-6AD4-688557805219}"/>
              </a:ext>
            </a:extLst>
          </p:cNvPr>
          <p:cNvSpPr>
            <a:spLocks noGrp="1"/>
          </p:cNvSpPr>
          <p:nvPr>
            <p:ph type="title"/>
          </p:nvPr>
        </p:nvSpPr>
        <p:spPr>
          <a:xfrm>
            <a:off x="8153400" y="1128094"/>
            <a:ext cx="3434180" cy="1415270"/>
          </a:xfrm>
        </p:spPr>
        <p:txBody>
          <a:bodyPr anchor="t">
            <a:normAutofit/>
          </a:bodyPr>
          <a:lstStyle/>
          <a:p>
            <a:r>
              <a:rPr lang="en-GB" sz="3200" b="1" kern="100">
                <a:effectLst/>
                <a:latin typeface="Aptos"/>
                <a:ea typeface="Aptos" panose="020B0004020202020204" pitchFamily="34" charset="0"/>
                <a:cs typeface="Times New Roman" panose="02020603050405020304" pitchFamily="18" charset="0"/>
              </a:rPr>
              <a:t>User Interface</a:t>
            </a:r>
            <a:br>
              <a:rPr lang="en-US" sz="3200" kern="100">
                <a:effectLst/>
                <a:latin typeface="Aptos"/>
                <a:ea typeface="Aptos" panose="020B0004020202020204" pitchFamily="34" charset="0"/>
                <a:cs typeface="Times New Roman" panose="02020603050405020304" pitchFamily="18" charset="0"/>
              </a:rPr>
            </a:br>
            <a:endParaRPr lang="en-US" sz="3200">
              <a:latin typeface="Aptos"/>
            </a:endParaRPr>
          </a:p>
        </p:txBody>
      </p:sp>
      <p:sp>
        <p:nvSpPr>
          <p:cNvPr id="17" name="Rectangle 1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ellphone with colorful squares&#10;&#10;Description automatically generated">
            <a:extLst>
              <a:ext uri="{FF2B5EF4-FFF2-40B4-BE49-F238E27FC236}">
                <a16:creationId xmlns:a16="http://schemas.microsoft.com/office/drawing/2014/main" id="{82A7D1E1-9EEE-1E28-5CD6-EA2EFDCF9D61}"/>
              </a:ext>
            </a:extLst>
          </p:cNvPr>
          <p:cNvPicPr>
            <a:picLocks noChangeAspect="1"/>
          </p:cNvPicPr>
          <p:nvPr/>
        </p:nvPicPr>
        <p:blipFill>
          <a:blip r:embed="rId2"/>
          <a:stretch>
            <a:fillRect/>
          </a:stretch>
        </p:blipFill>
        <p:spPr>
          <a:xfrm>
            <a:off x="669235" y="1524552"/>
            <a:ext cx="6221895" cy="3815517"/>
          </a:xfrm>
          <a:prstGeom prst="rect">
            <a:avLst/>
          </a:prstGeom>
        </p:spPr>
      </p:pic>
      <p:cxnSp>
        <p:nvCxnSpPr>
          <p:cNvPr id="19" name="Straight Connector 1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1E9289-BD74-4EE3-1CAF-223954A62523}"/>
              </a:ext>
            </a:extLst>
          </p:cNvPr>
          <p:cNvSpPr>
            <a:spLocks noGrp="1"/>
          </p:cNvSpPr>
          <p:nvPr>
            <p:ph idx="1"/>
          </p:nvPr>
        </p:nvSpPr>
        <p:spPr>
          <a:xfrm>
            <a:off x="8153400" y="2543364"/>
            <a:ext cx="3434180" cy="3599019"/>
          </a:xfrm>
        </p:spPr>
        <p:txBody>
          <a:bodyPr>
            <a:normAutofit/>
          </a:bodyPr>
          <a:lstStyle/>
          <a:p>
            <a:pPr marL="0" marR="0">
              <a:spcBef>
                <a:spcPts val="0"/>
              </a:spcBef>
              <a:spcAft>
                <a:spcPts val="800"/>
              </a:spcAft>
            </a:pPr>
            <a:r>
              <a:rPr lang="en-GB" sz="1600" kern="100">
                <a:effectLst/>
                <a:latin typeface="Aptos"/>
                <a:ea typeface="Aptos" panose="020B0004020202020204" pitchFamily="34" charset="0"/>
                <a:cs typeface="Times New Roman"/>
              </a:rPr>
              <a:t>A user-friendly interface will be developed to allow farmers to input their data and receive recommendations. This interface can be in the form of a web application, providing:</a:t>
            </a:r>
            <a:endParaRPr lang="en-US" sz="1600" kern="100">
              <a:effectLst/>
              <a:latin typeface="Aptos"/>
              <a:ea typeface="Aptos" panose="020B0004020202020204" pitchFamily="34" charset="0"/>
              <a:cs typeface="Times New Roman"/>
            </a:endParaRPr>
          </a:p>
          <a:p>
            <a:pPr marL="0" marR="0">
              <a:spcBef>
                <a:spcPts val="0"/>
              </a:spcBef>
              <a:spcAft>
                <a:spcPts val="800"/>
              </a:spcAft>
            </a:pPr>
            <a:r>
              <a:rPr lang="en-GB" sz="1600" kern="100">
                <a:effectLst/>
                <a:latin typeface="Aptos"/>
                <a:ea typeface="Aptos" panose="020B0004020202020204" pitchFamily="34" charset="0"/>
                <a:cs typeface="Times New Roman"/>
              </a:rPr>
              <a:t>Data Input Forms: Fields for farmers to enter information about their location, soil properties, and recent weather conditions.</a:t>
            </a:r>
            <a:endParaRPr lang="en-US" sz="1600" kern="100">
              <a:effectLst/>
              <a:latin typeface="Aptos"/>
              <a:ea typeface="Aptos" panose="020B0004020202020204" pitchFamily="34" charset="0"/>
              <a:cs typeface="Times New Roman"/>
            </a:endParaRPr>
          </a:p>
          <a:p>
            <a:pPr marL="0" marR="0">
              <a:spcBef>
                <a:spcPts val="0"/>
              </a:spcBef>
              <a:spcAft>
                <a:spcPts val="800"/>
              </a:spcAft>
            </a:pPr>
            <a:r>
              <a:rPr lang="en-GB" sz="1600" kern="100">
                <a:effectLst/>
                <a:latin typeface="Aptos"/>
                <a:ea typeface="Aptos" panose="020B0004020202020204" pitchFamily="34" charset="0"/>
                <a:cs typeface="Times New Roman"/>
              </a:rPr>
              <a:t>Recommendation Results: Displaying the recommended crops and providing actionable insights for optimizing farming practices.</a:t>
            </a:r>
            <a:endParaRPr lang="en-US" sz="1600" kern="100">
              <a:effectLst/>
              <a:latin typeface="Aptos"/>
              <a:ea typeface="Aptos" panose="020B0004020202020204" pitchFamily="34" charset="0"/>
              <a:cs typeface="Times New Roman"/>
            </a:endParaRPr>
          </a:p>
          <a:p>
            <a:endParaRPr lang="en-US" sz="1600">
              <a:latin typeface="Aptos"/>
            </a:endParaRPr>
          </a:p>
        </p:txBody>
      </p:sp>
    </p:spTree>
    <p:extLst>
      <p:ext uri="{BB962C8B-B14F-4D97-AF65-F5344CB8AC3E}">
        <p14:creationId xmlns:p14="http://schemas.microsoft.com/office/powerpoint/2010/main" val="143557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TotalTime>
  <Words>1321</Words>
  <Application>Microsoft Office PowerPoint</Application>
  <PresentationFormat>Widescreen</PresentationFormat>
  <Paragraphs>88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Addressing SDG (Sustainable Development Goals) 2: Zero Hunger through Crop Recommendation System   </vt:lpstr>
      <vt:lpstr>Introduction to SDG 2: Zero Hunger </vt:lpstr>
      <vt:lpstr>Specific Problem: Unpredictable Crop Yields </vt:lpstr>
      <vt:lpstr>Planned Machine Learning Application: Crop Recommendation System   </vt:lpstr>
      <vt:lpstr>Data Collection </vt:lpstr>
      <vt:lpstr>Machine Learning Model </vt:lpstr>
      <vt:lpstr>Machine Learning Model  </vt:lpstr>
      <vt:lpstr>Implementation Steps </vt:lpstr>
      <vt:lpstr>User Interface </vt:lpstr>
      <vt:lpstr> Design and Development of Our Crop Recommendation System Introduction  Problem Definition</vt:lpstr>
      <vt:lpstr>Objectives </vt:lpstr>
      <vt:lpstr>Machine Learning Techniques Selected Techniques </vt:lpstr>
      <vt:lpstr>System Architecture </vt:lpstr>
      <vt:lpstr>Detailed Architecture </vt:lpstr>
      <vt:lpstr>PowerPoint Presentation</vt:lpstr>
      <vt:lpstr>Conclusion and Next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SDG (Sustainable Development Goals) 2: Zero Hunger through Crop Recommendation System   </dc:title>
  <dc:creator>Thomas Duncan R    Chira</dc:creator>
  <cp:lastModifiedBy>Thomas Duncan R    Chira</cp:lastModifiedBy>
  <cp:revision>204</cp:revision>
  <dcterms:created xsi:type="dcterms:W3CDTF">2024-07-31T19:09:11Z</dcterms:created>
  <dcterms:modified xsi:type="dcterms:W3CDTF">2024-07-31T20:28:00Z</dcterms:modified>
</cp:coreProperties>
</file>